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3"/>
    <p:sldId id="258" r:id="rId4"/>
    <p:sldId id="260" r:id="rId5"/>
    <p:sldId id="261" r:id="rId6"/>
    <p:sldId id="264" r:id="rId7"/>
    <p:sldId id="262" r:id="rId8"/>
    <p:sldId id="265" r:id="rId9"/>
    <p:sldId id="269" r:id="rId10"/>
    <p:sldId id="287" r:id="rId11"/>
    <p:sldId id="291" r:id="rId12"/>
    <p:sldId id="292" r:id="rId13"/>
    <p:sldId id="270" r:id="rId14"/>
    <p:sldId id="27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g" initials="b" lastIdx="1" clrIdx="0"/>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1A327"/>
    <a:srgbClr val="049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5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4" name="任意多边形: 形状 10"/>
          <p:cNvSpPr/>
          <p:nvPr userDrawn="1"/>
        </p:nvSpPr>
        <p:spPr>
          <a:xfrm>
            <a:off x="1428000" y="791672"/>
            <a:ext cx="10764000" cy="0"/>
          </a:xfrm>
          <a:custGeom>
            <a:avLst/>
            <a:gdLst>
              <a:gd name="connsiteX0" fmla="*/ 0 w 2743200"/>
              <a:gd name="connsiteY0" fmla="*/ 0 h 0"/>
              <a:gd name="connsiteX1" fmla="*/ 2743200 w 2743200"/>
              <a:gd name="connsiteY1" fmla="*/ 0 h 0"/>
            </a:gdLst>
            <a:ahLst/>
            <a:cxnLst>
              <a:cxn ang="0">
                <a:pos x="connsiteX0" y="connsiteY0"/>
              </a:cxn>
              <a:cxn ang="0">
                <a:pos x="connsiteX1" y="connsiteY1"/>
              </a:cxn>
            </a:cxnLst>
            <a:rect l="l" t="t" r="r" b="b"/>
            <a:pathLst>
              <a:path w="2743200">
                <a:moveTo>
                  <a:pt x="0" y="0"/>
                </a:moveTo>
                <a:lnTo>
                  <a:pt x="2743200" y="0"/>
                </a:lnTo>
              </a:path>
            </a:pathLst>
          </a:custGeom>
          <a:noFill/>
          <a:ln w="19050">
            <a:solidFill>
              <a:srgbClr val="123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1195" y="88073"/>
            <a:ext cx="972622" cy="101084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rcRect b="8832"/>
          <a:stretch>
            <a:fillRect/>
          </a:stretch>
        </p:blipFill>
        <p:spPr>
          <a:xfrm>
            <a:off x="0" y="5349921"/>
            <a:ext cx="12192000" cy="1667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grpSp>
        <p:nvGrpSpPr>
          <p:cNvPr id="19" name="组合 18"/>
          <p:cNvGrpSpPr/>
          <p:nvPr userDrawn="1"/>
        </p:nvGrpSpPr>
        <p:grpSpPr>
          <a:xfrm>
            <a:off x="11485880" y="303530"/>
            <a:ext cx="361950" cy="257175"/>
            <a:chOff x="7410450" y="104775"/>
            <a:chExt cx="238125" cy="257175"/>
          </a:xfrm>
          <a:solidFill>
            <a:srgbClr val="FF0000"/>
          </a:solidFill>
        </p:grpSpPr>
        <p:sp>
          <p:nvSpPr>
            <p:cNvPr id="16" name="矩形: 圆角 15"/>
            <p:cNvSpPr/>
            <p:nvPr/>
          </p:nvSpPr>
          <p:spPr>
            <a:xfrm>
              <a:off x="7410450" y="104775"/>
              <a:ext cx="238125" cy="476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7410450" y="209550"/>
              <a:ext cx="238125" cy="476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7410450" y="314325"/>
              <a:ext cx="238125" cy="476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p:nvPr userDrawn="1"/>
        </p:nvCxnSpPr>
        <p:spPr>
          <a:xfrm>
            <a:off x="890270" y="722630"/>
            <a:ext cx="11301730" cy="0"/>
          </a:xfrm>
          <a:prstGeom prst="line">
            <a:avLst/>
          </a:prstGeom>
          <a:ln w="22225">
            <a:solidFill>
              <a:srgbClr val="A6A6A6"/>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6739255"/>
            <a:ext cx="12192000" cy="1174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2116455" y="2967990"/>
            <a:ext cx="8012430" cy="398780"/>
          </a:xfrm>
          <a:prstGeom prst="rect">
            <a:avLst/>
          </a:prstGeom>
          <a:noFill/>
        </p:spPr>
        <p:txBody>
          <a:bodyPr wrap="square" rtlCol="0">
            <a:spAutoFit/>
          </a:bodyPr>
          <a:lstStyle/>
          <a:p>
            <a:pPr algn="dist"/>
            <a:r>
              <a:rPr lang="zh-CN" altLang="en-US" sz="2000" dirty="0">
                <a:solidFill>
                  <a:schemeClr val="tx1">
                    <a:lumMod val="65000"/>
                    <a:lumOff val="35000"/>
                  </a:schemeClr>
                </a:solidFill>
                <a:latin typeface="微软雅黑" panose="020B0503020204020204" charset="-122"/>
                <a:ea typeface="微软雅黑" panose="020B0503020204020204" charset="-122"/>
                <a:sym typeface="+mn-ea"/>
              </a:rPr>
              <a:t>《市国动办“大抓落实、狠抓项目”活动工作方案》</a:t>
            </a:r>
            <a:endParaRPr lang="zh-CN" altLang="en-US" sz="2000" dirty="0">
              <a:solidFill>
                <a:schemeClr val="tx1">
                  <a:lumMod val="65000"/>
                  <a:lumOff val="35000"/>
                </a:schemeClr>
              </a:solidFill>
              <a:latin typeface="微软雅黑" panose="020B0503020204020204" charset="-122"/>
              <a:ea typeface="微软雅黑" panose="020B0503020204020204" charset="-122"/>
              <a:cs typeface="遇见体（非商用）" panose="02010601030101010101" charset="-122"/>
              <a:sym typeface="+mn-ea"/>
            </a:endParaRPr>
          </a:p>
        </p:txBody>
      </p:sp>
      <p:pic>
        <p:nvPicPr>
          <p:cNvPr id="13" name="图片 12" descr="国家27788899"/>
          <p:cNvPicPr>
            <a:picLocks noChangeAspect="1"/>
          </p:cNvPicPr>
          <p:nvPr/>
        </p:nvPicPr>
        <p:blipFill>
          <a:blip r:embed="rId2"/>
          <a:srcRect r="57481" b="78691"/>
          <a:stretch>
            <a:fillRect/>
          </a:stretch>
        </p:blipFill>
        <p:spPr>
          <a:xfrm>
            <a:off x="-635" y="0"/>
            <a:ext cx="4084320" cy="1022985"/>
          </a:xfrm>
          <a:prstGeom prst="rect">
            <a:avLst/>
          </a:prstGeom>
        </p:spPr>
      </p:pic>
      <p:pic>
        <p:nvPicPr>
          <p:cNvPr id="2" name="51miz-S302943-D3788EAB">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609600" y="-408136"/>
            <a:ext cx="609600" cy="609600"/>
          </a:xfrm>
          <a:prstGeom prst="rect">
            <a:avLst/>
          </a:prstGeom>
        </p:spPr>
      </p:pic>
      <p:sp>
        <p:nvSpPr>
          <p:cNvPr id="100" name="文本框 99"/>
          <p:cNvSpPr txBox="1"/>
          <p:nvPr/>
        </p:nvSpPr>
        <p:spPr>
          <a:xfrm>
            <a:off x="1544955" y="1368425"/>
            <a:ext cx="9295765" cy="1568450"/>
          </a:xfrm>
          <a:prstGeom prst="rect">
            <a:avLst/>
          </a:prstGeom>
          <a:noFill/>
          <a:ln w="9525">
            <a:noFill/>
          </a:ln>
        </p:spPr>
        <p:txBody>
          <a:bodyPr wrap="square">
            <a:spAutoFit/>
          </a:bodyPr>
          <a:p>
            <a:pPr marL="0" indent="0" algn="ctr"/>
            <a:r>
              <a:rPr lang="zh-CN" sz="4800" b="1">
                <a:solidFill>
                  <a:srgbClr val="FF0000"/>
                </a:solidFill>
                <a:latin typeface="+mn-ea"/>
                <a:cs typeface="+mn-ea"/>
              </a:rPr>
              <a:t>市国动办“大抓落实、狠抓项目”活动工作方案解读</a:t>
            </a:r>
            <a:endParaRPr lang="zh-CN" altLang="en-US" sz="4800" b="1">
              <a:solidFill>
                <a:srgbClr val="FF0000"/>
              </a:solidFill>
              <a:latin typeface="+mn-ea"/>
              <a:cs typeface="+mn-ea"/>
            </a:endParaRPr>
          </a:p>
        </p:txBody>
      </p:sp>
      <p:sp>
        <p:nvSpPr>
          <p:cNvPr id="3" name="文本框 2"/>
          <p:cNvSpPr txBox="1"/>
          <p:nvPr/>
        </p:nvSpPr>
        <p:spPr>
          <a:xfrm>
            <a:off x="4732020" y="3956685"/>
            <a:ext cx="2799715" cy="922020"/>
          </a:xfrm>
          <a:prstGeom prst="rect">
            <a:avLst/>
          </a:prstGeom>
          <a:noFill/>
        </p:spPr>
        <p:txBody>
          <a:bodyPr wrap="none" rtlCol="0">
            <a:spAutoFit/>
          </a:bodyPr>
          <a:p>
            <a:pPr>
              <a:lnSpc>
                <a:spcPct val="150000"/>
              </a:lnSpc>
            </a:pPr>
            <a:r>
              <a:rPr lang="zh-CN" altLang="en-US"/>
              <a:t>解</a:t>
            </a:r>
            <a:r>
              <a:rPr lang="en-US" altLang="zh-CN"/>
              <a:t> </a:t>
            </a:r>
            <a:r>
              <a:rPr lang="zh-CN" altLang="en-US"/>
              <a:t>读</a:t>
            </a:r>
            <a:r>
              <a:rPr lang="en-US" altLang="zh-CN"/>
              <a:t> </a:t>
            </a:r>
            <a:r>
              <a:rPr lang="zh-CN" altLang="en-US"/>
              <a:t>人：潘</a:t>
            </a:r>
            <a:r>
              <a:rPr lang="en-US" altLang="zh-CN"/>
              <a:t>   </a:t>
            </a:r>
            <a:r>
              <a:rPr lang="zh-CN" altLang="en-US"/>
              <a:t>波</a:t>
            </a:r>
            <a:endParaRPr lang="zh-CN" altLang="en-US"/>
          </a:p>
          <a:p>
            <a:pPr>
              <a:lnSpc>
                <a:spcPct val="150000"/>
              </a:lnSpc>
            </a:pPr>
            <a:r>
              <a:rPr lang="zh-CN" altLang="en-US"/>
              <a:t>联系方式：</a:t>
            </a:r>
            <a:r>
              <a:rPr lang="en-US" altLang="zh-CN"/>
              <a:t>19979506168</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advTm="0"/>
    </mc:Choice>
    <mc:Fallback>
      <p:transition spd="slow" advTm="0"/>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
                </p:tgtEl>
              </p:cMediaNode>
            </p:audio>
          </p:childTnLst>
        </p:cTn>
      </p:par>
    </p:tnLst>
    <p:bldLst>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258445" y="184556"/>
            <a:ext cx="5070426" cy="565785"/>
            <a:chOff x="9015" y="2227"/>
            <a:chExt cx="7985" cy="891"/>
          </a:xfrm>
        </p:grpSpPr>
        <p:sp>
          <p:nvSpPr>
            <p:cNvPr id="89" name="TextBox 119"/>
            <p:cNvSpPr txBox="1"/>
            <p:nvPr/>
          </p:nvSpPr>
          <p:spPr>
            <a:xfrm>
              <a:off x="9963" y="2227"/>
              <a:ext cx="7037" cy="822"/>
            </a:xfrm>
            <a:prstGeom prst="rect">
              <a:avLst/>
            </a:prstGeom>
            <a:noFill/>
          </p:spPr>
          <p:txBody>
            <a:bodyPr wrap="square" rtlCol="0">
              <a:spAutoFit/>
            </a:bodyPr>
            <a:lstStyle/>
            <a:p>
              <a:pPr algn="l">
                <a:lnSpc>
                  <a:spcPct val="100000"/>
                </a:lnSpc>
              </a:pPr>
              <a:r>
                <a:rPr lang="zh-CN" altLang="en-US" sz="2800" b="1" dirty="0">
                  <a:solidFill>
                    <a:schemeClr val="tx1">
                      <a:lumMod val="65000"/>
                      <a:lumOff val="35000"/>
                    </a:schemeClr>
                  </a:solidFill>
                  <a:latin typeface="微软雅黑" panose="020B0503020204020204" charset="-122"/>
                  <a:ea typeface="微软雅黑" panose="020B0503020204020204" charset="-122"/>
                  <a:sym typeface="+mn-ea"/>
                </a:rPr>
                <a:t>主要内容</a:t>
              </a:r>
              <a:endParaRPr lang="zh-CN" altLang="en-US" sz="2800" b="1"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grpSp>
          <p:nvGrpSpPr>
            <p:cNvPr id="91" name="组合 90"/>
            <p:cNvGrpSpPr/>
            <p:nvPr/>
          </p:nvGrpSpPr>
          <p:grpSpPr>
            <a:xfrm>
              <a:off x="9015" y="2331"/>
              <a:ext cx="787" cy="787"/>
              <a:chOff x="8919" y="2734"/>
              <a:chExt cx="787" cy="787"/>
            </a:xfrm>
          </p:grpSpPr>
          <p:sp>
            <p:nvSpPr>
              <p:cNvPr id="93" name="椭圆 92"/>
              <p:cNvSpPr/>
              <p:nvPr/>
            </p:nvSpPr>
            <p:spPr>
              <a:xfrm>
                <a:off x="8919" y="2734"/>
                <a:ext cx="787" cy="787"/>
              </a:xfrm>
              <a:prstGeom prst="ellipse">
                <a:avLst/>
              </a:prstGeom>
              <a:solidFill>
                <a:srgbClr val="FF0000"/>
              </a:solidFill>
              <a:ln>
                <a:no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8957" y="2787"/>
                <a:ext cx="712" cy="628"/>
              </a:xfrm>
              <a:prstGeom prst="rect">
                <a:avLst/>
              </a:prstGeom>
              <a:noFill/>
            </p:spPr>
            <p:txBody>
              <a:bodyPr wrap="square" rtlCol="0">
                <a:spAutoFit/>
              </a:bodyPr>
              <a:lstStyle/>
              <a:p>
                <a:pPr algn="dist"/>
                <a:r>
                  <a:rPr lang="en-US" altLang="zh-CN" sz="2000" b="1">
                    <a:solidFill>
                      <a:schemeClr val="bg1"/>
                    </a:solidFill>
                  </a:rPr>
                  <a:t>2</a:t>
                </a:r>
                <a:endParaRPr lang="en-US" altLang="zh-CN" sz="2000" b="1">
                  <a:solidFill>
                    <a:schemeClr val="bg1"/>
                  </a:solidFill>
                </a:endParaRPr>
              </a:p>
            </p:txBody>
          </p:sp>
        </p:grpSp>
      </p:grpSp>
      <p:grpSp>
        <p:nvGrpSpPr>
          <p:cNvPr id="2" name="组合 1"/>
          <p:cNvGrpSpPr/>
          <p:nvPr/>
        </p:nvGrpSpPr>
        <p:grpSpPr>
          <a:xfrm>
            <a:off x="3729519" y="1306507"/>
            <a:ext cx="4740582" cy="657502"/>
            <a:chOff x="3729419" y="1242247"/>
            <a:chExt cx="4740582" cy="657502"/>
          </a:xfrm>
        </p:grpSpPr>
        <p:grpSp>
          <p:nvGrpSpPr>
            <p:cNvPr id="4" name="组合 3"/>
            <p:cNvGrpSpPr/>
            <p:nvPr/>
          </p:nvGrpSpPr>
          <p:grpSpPr>
            <a:xfrm>
              <a:off x="3729419" y="1263151"/>
              <a:ext cx="4740582" cy="636598"/>
              <a:chOff x="3729419" y="1263151"/>
              <a:chExt cx="4740582" cy="636598"/>
            </a:xfrm>
          </p:grpSpPr>
          <p:grpSp>
            <p:nvGrpSpPr>
              <p:cNvPr id="13" name="组合 12"/>
              <p:cNvGrpSpPr/>
              <p:nvPr/>
            </p:nvGrpSpPr>
            <p:grpSpPr>
              <a:xfrm flipH="1">
                <a:off x="7931839" y="1408005"/>
                <a:ext cx="538162" cy="491744"/>
                <a:chOff x="3722759" y="1408005"/>
                <a:chExt cx="538162" cy="491744"/>
              </a:xfrm>
            </p:grpSpPr>
            <p:sp>
              <p:nvSpPr>
                <p:cNvPr id="5" name="任意多边形 12"/>
                <p:cNvSpPr/>
                <p:nvPr/>
              </p:nvSpPr>
              <p:spPr>
                <a:xfrm>
                  <a:off x="372275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6" name="任意多边形 13"/>
                <p:cNvSpPr/>
                <p:nvPr/>
              </p:nvSpPr>
              <p:spPr>
                <a:xfrm>
                  <a:off x="407365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grpSp>
            <p:nvGrpSpPr>
              <p:cNvPr id="8" name="组合 7"/>
              <p:cNvGrpSpPr/>
              <p:nvPr/>
            </p:nvGrpSpPr>
            <p:grpSpPr>
              <a:xfrm>
                <a:off x="3729419" y="1408005"/>
                <a:ext cx="538162" cy="491744"/>
                <a:chOff x="3729419" y="1408005"/>
                <a:chExt cx="538162" cy="491744"/>
              </a:xfrm>
            </p:grpSpPr>
            <p:sp>
              <p:nvSpPr>
                <p:cNvPr id="10" name="任意多边形 10"/>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2" name="任意多边形 11"/>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21" name="矩形 20"/>
              <p:cNvSpPr/>
              <p:nvPr/>
            </p:nvSpPr>
            <p:spPr>
              <a:xfrm>
                <a:off x="4080310" y="1263151"/>
                <a:ext cx="4038800" cy="499612"/>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22" name="矩形 21"/>
            <p:cNvSpPr/>
            <p:nvPr/>
          </p:nvSpPr>
          <p:spPr>
            <a:xfrm>
              <a:off x="4273778" y="1242247"/>
              <a:ext cx="3651864" cy="534035"/>
            </a:xfrm>
            <a:prstGeom prst="rect">
              <a:avLst/>
            </a:prstGeom>
            <a:noFill/>
          </p:spPr>
          <p:txBody>
            <a:bodyPr wrap="square">
              <a:spAutoFit/>
            </a:bodyPr>
            <a:p>
              <a:pPr algn="ctr">
                <a:lnSpc>
                  <a:spcPct val="120000"/>
                </a:lnSpc>
              </a:pPr>
              <a:r>
                <a:rPr lang="zh-CN" altLang="en-US" sz="2400" b="1">
                  <a:solidFill>
                    <a:schemeClr val="bg1"/>
                  </a:solidFill>
                  <a:latin typeface="思源黑体 CN Heavy" panose="020B0A00000000000000" pitchFamily="34" charset="-122"/>
                  <a:ea typeface="思源黑体 CN Heavy" panose="020B0A00000000000000" pitchFamily="34" charset="-122"/>
                  <a:cs typeface="+mn-ea"/>
                </a:rPr>
                <a:t>（三）具体措施</a:t>
              </a:r>
              <a:endParaRPr lang="zh-CN" altLang="en-US" sz="2400" b="1">
                <a:solidFill>
                  <a:schemeClr val="bg1"/>
                </a:solidFill>
                <a:latin typeface="思源黑体 CN Heavy" panose="020B0A00000000000000" pitchFamily="34" charset="-122"/>
                <a:ea typeface="思源黑体 CN Heavy" panose="020B0A00000000000000" pitchFamily="34" charset="-122"/>
                <a:cs typeface="+mn-ea"/>
              </a:endParaRPr>
            </a:p>
          </p:txBody>
        </p:sp>
      </p:grpSp>
      <p:grpSp>
        <p:nvGrpSpPr>
          <p:cNvPr id="3" name="组合 2"/>
          <p:cNvGrpSpPr/>
          <p:nvPr/>
        </p:nvGrpSpPr>
        <p:grpSpPr>
          <a:xfrm>
            <a:off x="609601" y="2697566"/>
            <a:ext cx="1952625" cy="1952625"/>
            <a:chOff x="1208776" y="3456676"/>
            <a:chExt cx="1952625" cy="1952625"/>
          </a:xfrm>
        </p:grpSpPr>
        <p:sp>
          <p:nvSpPr>
            <p:cNvPr id="7" name="椭圆 6"/>
            <p:cNvSpPr/>
            <p:nvPr/>
          </p:nvSpPr>
          <p:spPr>
            <a:xfrm>
              <a:off x="1276350" y="3524250"/>
              <a:ext cx="1817479" cy="18174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椭圆 8"/>
            <p:cNvSpPr/>
            <p:nvPr/>
          </p:nvSpPr>
          <p:spPr>
            <a:xfrm>
              <a:off x="1208776" y="3456676"/>
              <a:ext cx="1952625" cy="1952625"/>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1" name="矩形 10"/>
            <p:cNvSpPr/>
            <p:nvPr/>
          </p:nvSpPr>
          <p:spPr>
            <a:xfrm>
              <a:off x="1507489" y="3626061"/>
              <a:ext cx="1355201" cy="1529715"/>
            </a:xfrm>
            <a:prstGeom prst="rect">
              <a:avLst/>
            </a:prstGeom>
          </p:spPr>
          <p:txBody>
            <a:bodyPr wrap="square">
              <a:spAutoFit/>
            </a:bodyPr>
            <a:lstStyle/>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二是</a:t>
              </a:r>
              <a:endPar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抓执行促落实</a:t>
              </a:r>
              <a:endParaRPr lang="zh-CN" altLang="en-US" sz="2400" spc="600">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nvGrpSpPr>
          <p:cNvPr id="15" name="组合 14"/>
          <p:cNvGrpSpPr/>
          <p:nvPr/>
        </p:nvGrpSpPr>
        <p:grpSpPr>
          <a:xfrm>
            <a:off x="3046730" y="2472690"/>
            <a:ext cx="8591550" cy="2343150"/>
            <a:chOff x="3046639" y="3122056"/>
            <a:chExt cx="8591324" cy="2939245"/>
          </a:xfrm>
        </p:grpSpPr>
        <p:sp>
          <p:nvSpPr>
            <p:cNvPr id="18" name="矩形 17"/>
            <p:cNvSpPr/>
            <p:nvPr/>
          </p:nvSpPr>
          <p:spPr>
            <a:xfrm>
              <a:off x="3313017" y="3650940"/>
              <a:ext cx="8201808" cy="1804171"/>
            </a:xfrm>
            <a:prstGeom prst="rect">
              <a:avLst/>
            </a:prstGeom>
            <a:noFill/>
          </p:spPr>
          <p:txBody>
            <a:bodyPr wrap="square" lIns="0" tIns="0" rIns="0" bIns="0">
              <a:spAutoFit/>
            </a:bodyPr>
            <a:lstStyle/>
            <a:p>
              <a:pPr>
                <a:lnSpc>
                  <a:spcPct val="130000"/>
                </a:lnSpc>
                <a:spcBef>
                  <a:spcPts val="600"/>
                </a:spcBef>
              </a:pPr>
              <a:r>
                <a:rPr lang="zh-CN" altLang="en-US" sz="2400" kern="0">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rPr>
                <a:t>明确了强化责任促落实、健全机制促落实、破解难题促落实、完善督查促落实四项工作，制定出台抓落实的方法，压紧压实抓落实工作责任。</a:t>
              </a:r>
              <a:endParaRPr lang="zh-CN" altLang="en-US" sz="2400" kern="0">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39" name="矩形 38"/>
            <p:cNvSpPr/>
            <p:nvPr/>
          </p:nvSpPr>
          <p:spPr>
            <a:xfrm>
              <a:off x="3046639" y="3122056"/>
              <a:ext cx="8591324" cy="2939245"/>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nodeType="afterEffec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16" presetClass="entr" presetSubtype="21" fill="hold" nodeType="afterEffec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258445" y="184556"/>
            <a:ext cx="5070426" cy="565785"/>
            <a:chOff x="9015" y="2227"/>
            <a:chExt cx="7985" cy="891"/>
          </a:xfrm>
        </p:grpSpPr>
        <p:sp>
          <p:nvSpPr>
            <p:cNvPr id="89" name="TextBox 119"/>
            <p:cNvSpPr txBox="1"/>
            <p:nvPr/>
          </p:nvSpPr>
          <p:spPr>
            <a:xfrm>
              <a:off x="9963" y="2227"/>
              <a:ext cx="7037" cy="822"/>
            </a:xfrm>
            <a:prstGeom prst="rect">
              <a:avLst/>
            </a:prstGeom>
            <a:noFill/>
          </p:spPr>
          <p:txBody>
            <a:bodyPr wrap="square" rtlCol="0">
              <a:spAutoFit/>
            </a:bodyPr>
            <a:lstStyle/>
            <a:p>
              <a:pPr algn="l">
                <a:lnSpc>
                  <a:spcPct val="100000"/>
                </a:lnSpc>
              </a:pPr>
              <a:r>
                <a:rPr lang="zh-CN" altLang="en-US" sz="2800" b="1" dirty="0">
                  <a:solidFill>
                    <a:schemeClr val="tx1">
                      <a:lumMod val="65000"/>
                      <a:lumOff val="35000"/>
                    </a:schemeClr>
                  </a:solidFill>
                  <a:latin typeface="微软雅黑" panose="020B0503020204020204" charset="-122"/>
                  <a:ea typeface="微软雅黑" panose="020B0503020204020204" charset="-122"/>
                  <a:sym typeface="+mn-ea"/>
                </a:rPr>
                <a:t>主要内容</a:t>
              </a:r>
              <a:endParaRPr lang="zh-CN" altLang="en-US" sz="2800" b="1"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grpSp>
          <p:nvGrpSpPr>
            <p:cNvPr id="91" name="组合 90"/>
            <p:cNvGrpSpPr/>
            <p:nvPr/>
          </p:nvGrpSpPr>
          <p:grpSpPr>
            <a:xfrm>
              <a:off x="9015" y="2331"/>
              <a:ext cx="787" cy="787"/>
              <a:chOff x="8919" y="2734"/>
              <a:chExt cx="787" cy="787"/>
            </a:xfrm>
          </p:grpSpPr>
          <p:sp>
            <p:nvSpPr>
              <p:cNvPr id="93" name="椭圆 92"/>
              <p:cNvSpPr/>
              <p:nvPr/>
            </p:nvSpPr>
            <p:spPr>
              <a:xfrm>
                <a:off x="8919" y="2734"/>
                <a:ext cx="787" cy="787"/>
              </a:xfrm>
              <a:prstGeom prst="ellipse">
                <a:avLst/>
              </a:prstGeom>
              <a:solidFill>
                <a:srgbClr val="FF0000"/>
              </a:solidFill>
              <a:ln>
                <a:no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8957" y="2787"/>
                <a:ext cx="712" cy="628"/>
              </a:xfrm>
              <a:prstGeom prst="rect">
                <a:avLst/>
              </a:prstGeom>
              <a:noFill/>
            </p:spPr>
            <p:txBody>
              <a:bodyPr wrap="square" rtlCol="0">
                <a:spAutoFit/>
              </a:bodyPr>
              <a:lstStyle/>
              <a:p>
                <a:pPr algn="dist"/>
                <a:r>
                  <a:rPr lang="en-US" altLang="zh-CN" sz="2000" b="1">
                    <a:solidFill>
                      <a:schemeClr val="bg1"/>
                    </a:solidFill>
                  </a:rPr>
                  <a:t>2</a:t>
                </a:r>
                <a:endParaRPr lang="en-US" altLang="zh-CN" sz="2000" b="1">
                  <a:solidFill>
                    <a:schemeClr val="bg1"/>
                  </a:solidFill>
                </a:endParaRPr>
              </a:p>
            </p:txBody>
          </p:sp>
        </p:grpSp>
      </p:grpSp>
      <p:grpSp>
        <p:nvGrpSpPr>
          <p:cNvPr id="2" name="组合 1"/>
          <p:cNvGrpSpPr/>
          <p:nvPr/>
        </p:nvGrpSpPr>
        <p:grpSpPr>
          <a:xfrm>
            <a:off x="3729519" y="1306507"/>
            <a:ext cx="4740582" cy="657502"/>
            <a:chOff x="3729419" y="1242247"/>
            <a:chExt cx="4740582" cy="657502"/>
          </a:xfrm>
        </p:grpSpPr>
        <p:grpSp>
          <p:nvGrpSpPr>
            <p:cNvPr id="4" name="组合 3"/>
            <p:cNvGrpSpPr/>
            <p:nvPr/>
          </p:nvGrpSpPr>
          <p:grpSpPr>
            <a:xfrm>
              <a:off x="3729419" y="1263151"/>
              <a:ext cx="4740582" cy="636598"/>
              <a:chOff x="3729419" y="1263151"/>
              <a:chExt cx="4740582" cy="636598"/>
            </a:xfrm>
          </p:grpSpPr>
          <p:grpSp>
            <p:nvGrpSpPr>
              <p:cNvPr id="13" name="组合 12"/>
              <p:cNvGrpSpPr/>
              <p:nvPr/>
            </p:nvGrpSpPr>
            <p:grpSpPr>
              <a:xfrm flipH="1">
                <a:off x="7931839" y="1408005"/>
                <a:ext cx="538162" cy="491744"/>
                <a:chOff x="3722759" y="1408005"/>
                <a:chExt cx="538162" cy="491744"/>
              </a:xfrm>
            </p:grpSpPr>
            <p:sp>
              <p:nvSpPr>
                <p:cNvPr id="5" name="任意多边形 12"/>
                <p:cNvSpPr/>
                <p:nvPr/>
              </p:nvSpPr>
              <p:spPr>
                <a:xfrm>
                  <a:off x="372275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6" name="任意多边形 13"/>
                <p:cNvSpPr/>
                <p:nvPr/>
              </p:nvSpPr>
              <p:spPr>
                <a:xfrm>
                  <a:off x="407365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grpSp>
            <p:nvGrpSpPr>
              <p:cNvPr id="8" name="组合 7"/>
              <p:cNvGrpSpPr/>
              <p:nvPr/>
            </p:nvGrpSpPr>
            <p:grpSpPr>
              <a:xfrm>
                <a:off x="3729419" y="1408005"/>
                <a:ext cx="538162" cy="491744"/>
                <a:chOff x="3729419" y="1408005"/>
                <a:chExt cx="538162" cy="491744"/>
              </a:xfrm>
            </p:grpSpPr>
            <p:sp>
              <p:nvSpPr>
                <p:cNvPr id="10" name="任意多边形 10"/>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2" name="任意多边形 11"/>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21" name="矩形 20"/>
              <p:cNvSpPr/>
              <p:nvPr/>
            </p:nvSpPr>
            <p:spPr>
              <a:xfrm>
                <a:off x="4080310" y="1263151"/>
                <a:ext cx="4038800" cy="499612"/>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22" name="矩形 21"/>
            <p:cNvSpPr/>
            <p:nvPr/>
          </p:nvSpPr>
          <p:spPr>
            <a:xfrm>
              <a:off x="4273778" y="1242247"/>
              <a:ext cx="3651864" cy="534035"/>
            </a:xfrm>
            <a:prstGeom prst="rect">
              <a:avLst/>
            </a:prstGeom>
            <a:noFill/>
          </p:spPr>
          <p:txBody>
            <a:bodyPr wrap="square">
              <a:spAutoFit/>
            </a:bodyPr>
            <a:p>
              <a:pPr algn="ctr">
                <a:lnSpc>
                  <a:spcPct val="120000"/>
                </a:lnSpc>
              </a:pPr>
              <a:r>
                <a:rPr lang="zh-CN" altLang="en-US" sz="2400" b="1">
                  <a:solidFill>
                    <a:schemeClr val="bg1"/>
                  </a:solidFill>
                  <a:latin typeface="思源黑体 CN Heavy" panose="020B0A00000000000000" pitchFamily="34" charset="-122"/>
                  <a:ea typeface="思源黑体 CN Heavy" panose="020B0A00000000000000" pitchFamily="34" charset="-122"/>
                  <a:cs typeface="+mn-ea"/>
                </a:rPr>
                <a:t>（三）具体措施</a:t>
              </a:r>
              <a:endParaRPr lang="zh-CN" altLang="en-US" sz="2400" b="1">
                <a:solidFill>
                  <a:schemeClr val="bg1"/>
                </a:solidFill>
                <a:latin typeface="思源黑体 CN Heavy" panose="020B0A00000000000000" pitchFamily="34" charset="-122"/>
                <a:ea typeface="思源黑体 CN Heavy" panose="020B0A00000000000000" pitchFamily="34" charset="-122"/>
                <a:cs typeface="+mn-ea"/>
              </a:endParaRPr>
            </a:p>
          </p:txBody>
        </p:sp>
      </p:grpSp>
      <p:grpSp>
        <p:nvGrpSpPr>
          <p:cNvPr id="3" name="组合 2"/>
          <p:cNvGrpSpPr/>
          <p:nvPr/>
        </p:nvGrpSpPr>
        <p:grpSpPr>
          <a:xfrm>
            <a:off x="609601" y="2697566"/>
            <a:ext cx="1952625" cy="1952625"/>
            <a:chOff x="1208776" y="3456676"/>
            <a:chExt cx="1952625" cy="1952625"/>
          </a:xfrm>
        </p:grpSpPr>
        <p:sp>
          <p:nvSpPr>
            <p:cNvPr id="7" name="椭圆 6"/>
            <p:cNvSpPr/>
            <p:nvPr/>
          </p:nvSpPr>
          <p:spPr>
            <a:xfrm>
              <a:off x="1276350" y="3524250"/>
              <a:ext cx="1817479" cy="18174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椭圆 8"/>
            <p:cNvSpPr/>
            <p:nvPr/>
          </p:nvSpPr>
          <p:spPr>
            <a:xfrm>
              <a:off x="1208776" y="3456676"/>
              <a:ext cx="1952625" cy="1952625"/>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1" name="矩形 10"/>
            <p:cNvSpPr/>
            <p:nvPr/>
          </p:nvSpPr>
          <p:spPr>
            <a:xfrm>
              <a:off x="1507489" y="3626061"/>
              <a:ext cx="1355201" cy="1529715"/>
            </a:xfrm>
            <a:prstGeom prst="rect">
              <a:avLst/>
            </a:prstGeom>
          </p:spPr>
          <p:txBody>
            <a:bodyPr wrap="square">
              <a:spAutoFit/>
            </a:bodyPr>
            <a:lstStyle/>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三是</a:t>
              </a:r>
              <a:endPar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抓效能促发展</a:t>
              </a:r>
              <a:endPar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nvGrpSpPr>
          <p:cNvPr id="15" name="组合 14"/>
          <p:cNvGrpSpPr/>
          <p:nvPr/>
        </p:nvGrpSpPr>
        <p:grpSpPr>
          <a:xfrm>
            <a:off x="3046730" y="2418069"/>
            <a:ext cx="8591550" cy="2397771"/>
            <a:chOff x="3046639" y="3053540"/>
            <a:chExt cx="8591324" cy="3007761"/>
          </a:xfrm>
        </p:grpSpPr>
        <p:sp>
          <p:nvSpPr>
            <p:cNvPr id="18" name="矩形 17"/>
            <p:cNvSpPr/>
            <p:nvPr/>
          </p:nvSpPr>
          <p:spPr>
            <a:xfrm>
              <a:off x="3112677" y="3053540"/>
              <a:ext cx="8400194" cy="2624610"/>
            </a:xfrm>
            <a:prstGeom prst="rect">
              <a:avLst/>
            </a:prstGeom>
            <a:noFill/>
          </p:spPr>
          <p:txBody>
            <a:bodyPr wrap="square" lIns="0" tIns="0" rIns="0" bIns="0">
              <a:spAutoFit/>
            </a:bodyPr>
            <a:lstStyle/>
            <a:p>
              <a:pPr>
                <a:lnSpc>
                  <a:spcPct val="170000"/>
                </a:lnSpc>
                <a:spcBef>
                  <a:spcPts val="600"/>
                </a:spcBef>
              </a:pPr>
              <a:r>
                <a:rPr lang="zh-CN" altLang="en-US" sz="2000" kern="0">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rPr>
                <a:t>明确了“项目建设更加有力、能力提升更加显著、能力提升更加显著、动员组织更加优化、援战基础更加牢固、综合防护更加可靠、机关建设更加扎实”七项具体工作，对全年工作落实成效进行安排部署，推动国防动员事业高质量发展,确保工作态势和成效保持全省第一方阵。</a:t>
              </a:r>
              <a:endParaRPr lang="zh-CN" altLang="en-US" sz="2000" kern="0">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39" name="矩形 38"/>
            <p:cNvSpPr/>
            <p:nvPr/>
          </p:nvSpPr>
          <p:spPr>
            <a:xfrm>
              <a:off x="3046639" y="3122056"/>
              <a:ext cx="8591324" cy="2939245"/>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nodeType="afterEffec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16" presetClass="entr" presetSubtype="21" fill="hold" nodeType="afterEffec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国家27788899"/>
          <p:cNvPicPr>
            <a:picLocks noChangeAspect="1"/>
          </p:cNvPicPr>
          <p:nvPr/>
        </p:nvPicPr>
        <p:blipFill>
          <a:blip r:embed="rId2"/>
          <a:srcRect r="57481" b="78691"/>
          <a:stretch>
            <a:fillRect/>
          </a:stretch>
        </p:blipFill>
        <p:spPr>
          <a:xfrm>
            <a:off x="-635" y="0"/>
            <a:ext cx="4084320" cy="1022985"/>
          </a:xfrm>
          <a:prstGeom prst="rect">
            <a:avLst/>
          </a:prstGeom>
        </p:spPr>
      </p:pic>
      <p:sp>
        <p:nvSpPr>
          <p:cNvPr id="36" name="圆角矩形 35"/>
          <p:cNvSpPr/>
          <p:nvPr/>
        </p:nvSpPr>
        <p:spPr>
          <a:xfrm>
            <a:off x="5247820" y="1207589"/>
            <a:ext cx="1476830" cy="147683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Impact" panose="020B0806030902050204" pitchFamily="34" charset="0"/>
              </a:rPr>
              <a:t>03</a:t>
            </a:r>
            <a:endParaRPr lang="zh-CN" altLang="en-US" sz="6600" dirty="0">
              <a:latin typeface="Impact" panose="020B0806030902050204" pitchFamily="34" charset="0"/>
            </a:endParaRPr>
          </a:p>
        </p:txBody>
      </p:sp>
      <p:sp>
        <p:nvSpPr>
          <p:cNvPr id="37" name="文本框 36"/>
          <p:cNvSpPr txBox="1"/>
          <p:nvPr/>
        </p:nvSpPr>
        <p:spPr>
          <a:xfrm>
            <a:off x="2724150" y="2859405"/>
            <a:ext cx="7004685" cy="829945"/>
          </a:xfrm>
          <a:prstGeom prst="rect">
            <a:avLst/>
          </a:prstGeom>
          <a:noFill/>
        </p:spPr>
        <p:txBody>
          <a:bodyPr wrap="square" rtlCol="0">
            <a:spAutoFit/>
          </a:bodyPr>
          <a:lstStyle/>
          <a:p>
            <a:pPr algn="ctr">
              <a:lnSpc>
                <a:spcPct val="100000"/>
              </a:lnSpc>
            </a:pPr>
            <a:r>
              <a:rPr lang="zh-CN" altLang="en-US" sz="4800" dirty="0">
                <a:solidFill>
                  <a:srgbClr val="FF0000"/>
                </a:solidFill>
                <a:latin typeface="思源黑体 Normal" panose="020B0400000000000000" charset="-122"/>
                <a:ea typeface="思源黑体 Normal" panose="020B0400000000000000" charset="-122"/>
                <a:sym typeface="+mn-ea"/>
              </a:rPr>
              <a:t>保障措施</a:t>
            </a:r>
            <a:endParaRPr lang="zh-CN" altLang="en-US" sz="4800" dirty="0">
              <a:solidFill>
                <a:srgbClr val="FF0000"/>
              </a:solidFill>
              <a:latin typeface="思源黑体 Normal" panose="020B0400000000000000" charset="-122"/>
              <a:ea typeface="思源黑体 Normal" panose="020B0400000000000000" charset="-122"/>
              <a:sym typeface="+mn-ea"/>
            </a:endParaRPr>
          </a:p>
        </p:txBody>
      </p:sp>
      <p:sp>
        <p:nvSpPr>
          <p:cNvPr id="38" name="文本框 37"/>
          <p:cNvSpPr txBox="1"/>
          <p:nvPr/>
        </p:nvSpPr>
        <p:spPr>
          <a:xfrm>
            <a:off x="3463925" y="3949065"/>
            <a:ext cx="5407025" cy="306705"/>
          </a:xfrm>
          <a:prstGeom prst="rect">
            <a:avLst/>
          </a:prstGeom>
          <a:noFill/>
        </p:spPr>
        <p:txBody>
          <a:bodyPr wrap="square" rtlCol="0">
            <a:spAutoFit/>
          </a:bodyPr>
          <a:lstStyle/>
          <a:p>
            <a:pPr algn="dist"/>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市国动办“大抓落实、狠抓项目”活动工作方案</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endParaRPr lang="zh-CN" altLang="en-US" sz="1400" dirty="0">
              <a:solidFill>
                <a:schemeClr val="tx1">
                  <a:lumMod val="65000"/>
                  <a:lumOff val="35000"/>
                </a:schemeClr>
              </a:solidFill>
              <a:latin typeface="微软雅黑" panose="020B0503020204020204" charset="-122"/>
              <a:ea typeface="微软雅黑" panose="020B0503020204020204" charset="-122"/>
              <a:cs typeface="遇见体（非商用）"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bldLst>
      <p:bldP spid="3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258445" y="184556"/>
            <a:ext cx="5070426" cy="565785"/>
            <a:chOff x="9015" y="2227"/>
            <a:chExt cx="7985" cy="891"/>
          </a:xfrm>
        </p:grpSpPr>
        <p:sp>
          <p:nvSpPr>
            <p:cNvPr id="89" name="TextBox 119"/>
            <p:cNvSpPr txBox="1"/>
            <p:nvPr/>
          </p:nvSpPr>
          <p:spPr>
            <a:xfrm>
              <a:off x="9963" y="2227"/>
              <a:ext cx="7037" cy="822"/>
            </a:xfrm>
            <a:prstGeom prst="rect">
              <a:avLst/>
            </a:prstGeom>
            <a:noFill/>
          </p:spPr>
          <p:txBody>
            <a:bodyPr wrap="square" rtlCol="0">
              <a:spAutoFit/>
            </a:bodyPr>
            <a:lstStyle/>
            <a:p>
              <a:pPr algn="l">
                <a:lnSpc>
                  <a:spcPct val="100000"/>
                </a:lnSpc>
              </a:pPr>
              <a:r>
                <a:rPr lang="zh-CN" altLang="en-US" sz="2800" b="1" dirty="0">
                  <a:solidFill>
                    <a:schemeClr val="tx1">
                      <a:lumMod val="65000"/>
                      <a:lumOff val="35000"/>
                    </a:schemeClr>
                  </a:solidFill>
                  <a:latin typeface="微软雅黑" panose="020B0503020204020204" charset="-122"/>
                  <a:ea typeface="微软雅黑" panose="020B0503020204020204" charset="-122"/>
                  <a:sym typeface="+mn-ea"/>
                </a:rPr>
                <a:t>保障措施</a:t>
              </a:r>
              <a:endParaRPr lang="zh-CN" altLang="en-US" sz="2800" b="1"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grpSp>
          <p:nvGrpSpPr>
            <p:cNvPr id="91" name="组合 90"/>
            <p:cNvGrpSpPr/>
            <p:nvPr/>
          </p:nvGrpSpPr>
          <p:grpSpPr>
            <a:xfrm>
              <a:off x="9015" y="2331"/>
              <a:ext cx="787" cy="787"/>
              <a:chOff x="8919" y="2734"/>
              <a:chExt cx="787" cy="787"/>
            </a:xfrm>
          </p:grpSpPr>
          <p:sp>
            <p:nvSpPr>
              <p:cNvPr id="93" name="椭圆 92"/>
              <p:cNvSpPr/>
              <p:nvPr/>
            </p:nvSpPr>
            <p:spPr>
              <a:xfrm>
                <a:off x="8919" y="2734"/>
                <a:ext cx="787" cy="787"/>
              </a:xfrm>
              <a:prstGeom prst="ellipse">
                <a:avLst/>
              </a:prstGeom>
              <a:solidFill>
                <a:srgbClr val="FF0000"/>
              </a:solidFill>
              <a:ln>
                <a:no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8957" y="2787"/>
                <a:ext cx="712" cy="628"/>
              </a:xfrm>
              <a:prstGeom prst="rect">
                <a:avLst/>
              </a:prstGeom>
              <a:noFill/>
            </p:spPr>
            <p:txBody>
              <a:bodyPr wrap="square" rtlCol="0">
                <a:spAutoFit/>
              </a:bodyPr>
              <a:lstStyle/>
              <a:p>
                <a:pPr algn="dist"/>
                <a:r>
                  <a:rPr lang="en-US" altLang="zh-CN" sz="2000" b="1">
                    <a:solidFill>
                      <a:schemeClr val="bg1"/>
                    </a:solidFill>
                  </a:rPr>
                  <a:t>3</a:t>
                </a:r>
                <a:endParaRPr lang="en-US" altLang="zh-CN" sz="2000" b="1">
                  <a:solidFill>
                    <a:schemeClr val="bg1"/>
                  </a:solidFill>
                </a:endParaRPr>
              </a:p>
            </p:txBody>
          </p:sp>
        </p:grpSp>
      </p:grpSp>
      <p:grpSp>
        <p:nvGrpSpPr>
          <p:cNvPr id="13" name="组合 12"/>
          <p:cNvGrpSpPr/>
          <p:nvPr/>
        </p:nvGrpSpPr>
        <p:grpSpPr>
          <a:xfrm>
            <a:off x="490596" y="1514452"/>
            <a:ext cx="3616947" cy="4384537"/>
            <a:chOff x="3866490" y="2498627"/>
            <a:chExt cx="4459020" cy="4384537"/>
          </a:xfrm>
        </p:grpSpPr>
        <p:sp>
          <p:nvSpPr>
            <p:cNvPr id="21" name="矩形: 圆角 3"/>
            <p:cNvSpPr/>
            <p:nvPr/>
          </p:nvSpPr>
          <p:spPr>
            <a:xfrm>
              <a:off x="3866490" y="2717074"/>
              <a:ext cx="4459020" cy="4166090"/>
            </a:xfrm>
            <a:prstGeom prst="roundRect">
              <a:avLst>
                <a:gd name="adj" fmla="val 9249"/>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2" name="TextBox 19"/>
            <p:cNvSpPr txBox="1"/>
            <p:nvPr/>
          </p:nvSpPr>
          <p:spPr>
            <a:xfrm>
              <a:off x="4032959" y="3068146"/>
              <a:ext cx="4126081" cy="319405"/>
            </a:xfrm>
            <a:prstGeom prst="rect">
              <a:avLst/>
            </a:prstGeom>
            <a:noFill/>
          </p:spPr>
          <p:txBody>
            <a:bodyPr wrap="square" lIns="0" tIns="0" rIns="0" bIns="0">
              <a:spAutoFit/>
            </a:bodyPr>
            <a:p>
              <a:pPr algn="ctr" fontAlgn="auto">
                <a:lnSpc>
                  <a:spcPct val="130000"/>
                </a:lnSpc>
                <a:spcBef>
                  <a:spcPct val="0"/>
                </a:spcBef>
                <a:spcAft>
                  <a:spcPct val="0"/>
                </a:spcAft>
                <a:defRPr/>
              </a:pPr>
              <a:endParaRPr lang="zh-CN" altLang="en-US" sz="1600" kern="0">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nvGrpSpPr>
            <p:cNvPr id="23" name="组合 22"/>
            <p:cNvGrpSpPr/>
            <p:nvPr/>
          </p:nvGrpSpPr>
          <p:grpSpPr>
            <a:xfrm>
              <a:off x="4613523" y="2498627"/>
              <a:ext cx="2964953" cy="424184"/>
              <a:chOff x="1727987" y="1960318"/>
              <a:chExt cx="2594063" cy="430709"/>
            </a:xfrm>
          </p:grpSpPr>
          <p:grpSp>
            <p:nvGrpSpPr>
              <p:cNvPr id="24" name="组合 23"/>
              <p:cNvGrpSpPr/>
              <p:nvPr/>
            </p:nvGrpSpPr>
            <p:grpSpPr>
              <a:xfrm>
                <a:off x="1727987" y="1960318"/>
                <a:ext cx="2594063" cy="430709"/>
                <a:chOff x="4724362" y="1552570"/>
                <a:chExt cx="2163126" cy="430709"/>
              </a:xfrm>
            </p:grpSpPr>
            <p:sp>
              <p:nvSpPr>
                <p:cNvPr id="26" name="梯形 25"/>
                <p:cNvSpPr/>
                <p:nvPr/>
              </p:nvSpPr>
              <p:spPr>
                <a:xfrm>
                  <a:off x="4724362" y="1552573"/>
                  <a:ext cx="2163126" cy="228600"/>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7" name="梯形 26"/>
                <p:cNvSpPr/>
                <p:nvPr/>
              </p:nvSpPr>
              <p:spPr>
                <a:xfrm flipV="1">
                  <a:off x="4766358" y="1552570"/>
                  <a:ext cx="2079136" cy="430709"/>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25" name="矩形 24"/>
              <p:cNvSpPr/>
              <p:nvPr/>
            </p:nvSpPr>
            <p:spPr>
              <a:xfrm>
                <a:off x="2087425" y="1972540"/>
                <a:ext cx="1875186" cy="404914"/>
              </a:xfrm>
              <a:prstGeom prst="rect">
                <a:avLst/>
              </a:prstGeom>
            </p:spPr>
            <p:txBody>
              <a:bodyPr wrap="square">
                <a:spAutoFit/>
              </a:bodyPr>
              <a:p>
                <a:pPr algn="ctr"/>
                <a:r>
                  <a:rPr lang="zh-CN" altLang="en-US" sz="20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加强组织领导</a:t>
                </a:r>
                <a:endParaRPr lang="zh-CN" altLang="en-US" sz="20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grpSp>
        <p:nvGrpSpPr>
          <p:cNvPr id="52" name="组合 51"/>
          <p:cNvGrpSpPr/>
          <p:nvPr/>
        </p:nvGrpSpPr>
        <p:grpSpPr>
          <a:xfrm>
            <a:off x="4287526" y="1514452"/>
            <a:ext cx="3616947" cy="4384537"/>
            <a:chOff x="3866490" y="2498627"/>
            <a:chExt cx="4459020" cy="4384537"/>
          </a:xfrm>
        </p:grpSpPr>
        <p:sp>
          <p:nvSpPr>
            <p:cNvPr id="53" name="矩形: 圆角 3"/>
            <p:cNvSpPr/>
            <p:nvPr/>
          </p:nvSpPr>
          <p:spPr>
            <a:xfrm>
              <a:off x="3866490" y="2717073"/>
              <a:ext cx="4459020" cy="4166091"/>
            </a:xfrm>
            <a:prstGeom prst="roundRect">
              <a:avLst>
                <a:gd name="adj" fmla="val 9249"/>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4" name="TextBox 19"/>
            <p:cNvSpPr txBox="1"/>
            <p:nvPr/>
          </p:nvSpPr>
          <p:spPr>
            <a:xfrm>
              <a:off x="4032959" y="3068146"/>
              <a:ext cx="4126082" cy="3100705"/>
            </a:xfrm>
            <a:prstGeom prst="rect">
              <a:avLst/>
            </a:prstGeom>
            <a:noFill/>
          </p:spPr>
          <p:txBody>
            <a:bodyPr wrap="square" lIns="0" tIns="0" rIns="0" bIns="0">
              <a:spAutoFit/>
            </a:bodyPr>
            <a:p>
              <a:pPr algn="ctr" fontAlgn="auto">
                <a:lnSpc>
                  <a:spcPct val="210000"/>
                </a:lnSpc>
                <a:spcBef>
                  <a:spcPct val="0"/>
                </a:spcBef>
                <a:spcAft>
                  <a:spcPct val="0"/>
                </a:spcAft>
                <a:defRPr/>
              </a:pPr>
              <a:r>
                <a:rPr lang="en-US" sz="1600" kern="0">
                  <a:latin typeface="微软雅黑" panose="020B0503020204020204" charset="-122"/>
                  <a:ea typeface="微软雅黑" panose="020B0503020204020204" charset="-122"/>
                  <a:cs typeface="微软雅黑" panose="020B0503020204020204" charset="-122"/>
                  <a:sym typeface="思源黑体 CN Regular" panose="020B0500000000000000" pitchFamily="34" charset="-122"/>
                </a:rPr>
                <a:t>       </a:t>
              </a:r>
              <a:r>
                <a:rPr sz="1600" kern="0">
                  <a:latin typeface="微软雅黑" panose="020B0503020204020204" charset="-122"/>
                  <a:ea typeface="微软雅黑" panose="020B0503020204020204" charset="-122"/>
                  <a:cs typeface="微软雅黑" panose="020B0503020204020204" charset="-122"/>
                  <a:sym typeface="思源黑体 CN Regular" panose="020B0500000000000000" pitchFamily="34" charset="-122"/>
                </a:rPr>
                <a:t>办党组履行主体责任，抓好活动的组织实施，确保任务落实落细。办领导履行“一岗双责”，指导督促分管科、中心抓好工作落实。机关各科、中心结合工作实际，细化责任分工，确保责任落实到人，任务落实到位。</a:t>
              </a:r>
              <a:endParaRPr sz="1600" kern="0">
                <a:latin typeface="微软雅黑" panose="020B0503020204020204" charset="-122"/>
                <a:ea typeface="微软雅黑" panose="020B0503020204020204" charset="-122"/>
                <a:cs typeface="微软雅黑" panose="020B0503020204020204" charset="-122"/>
                <a:sym typeface="思源黑体 CN Regular" panose="020B0500000000000000" pitchFamily="34" charset="-122"/>
              </a:endParaRPr>
            </a:p>
          </p:txBody>
        </p:sp>
        <p:grpSp>
          <p:nvGrpSpPr>
            <p:cNvPr id="55" name="组合 54"/>
            <p:cNvGrpSpPr/>
            <p:nvPr/>
          </p:nvGrpSpPr>
          <p:grpSpPr>
            <a:xfrm>
              <a:off x="4613523" y="2498627"/>
              <a:ext cx="2964953" cy="424184"/>
              <a:chOff x="1727987" y="1960318"/>
              <a:chExt cx="2594063" cy="430709"/>
            </a:xfrm>
          </p:grpSpPr>
          <p:grpSp>
            <p:nvGrpSpPr>
              <p:cNvPr id="56" name="组合 55"/>
              <p:cNvGrpSpPr/>
              <p:nvPr/>
            </p:nvGrpSpPr>
            <p:grpSpPr>
              <a:xfrm>
                <a:off x="1727987" y="1960318"/>
                <a:ext cx="2594063" cy="430709"/>
                <a:chOff x="4724362" y="1552570"/>
                <a:chExt cx="2163126" cy="430709"/>
              </a:xfrm>
            </p:grpSpPr>
            <p:sp>
              <p:nvSpPr>
                <p:cNvPr id="58" name="梯形 57"/>
                <p:cNvSpPr/>
                <p:nvPr/>
              </p:nvSpPr>
              <p:spPr>
                <a:xfrm>
                  <a:off x="4724362" y="1552573"/>
                  <a:ext cx="2163126" cy="228600"/>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9" name="梯形 58"/>
                <p:cNvSpPr/>
                <p:nvPr/>
              </p:nvSpPr>
              <p:spPr>
                <a:xfrm flipV="1">
                  <a:off x="4766358" y="1552570"/>
                  <a:ext cx="2079136" cy="430709"/>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57" name="矩形 56"/>
              <p:cNvSpPr/>
              <p:nvPr/>
            </p:nvSpPr>
            <p:spPr>
              <a:xfrm>
                <a:off x="2087425" y="1972540"/>
                <a:ext cx="1875186" cy="404914"/>
              </a:xfrm>
              <a:prstGeom prst="rect">
                <a:avLst/>
              </a:prstGeom>
            </p:spPr>
            <p:txBody>
              <a:bodyPr wrap="square">
                <a:spAutoFit/>
              </a:bodyPr>
              <a:p>
                <a:pPr algn="ctr"/>
                <a:r>
                  <a:rPr lang="zh-CN" altLang="en-US" sz="20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压实工作责任</a:t>
                </a:r>
                <a:endParaRPr lang="zh-CN" altLang="en-US" sz="20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grpSp>
        <p:nvGrpSpPr>
          <p:cNvPr id="60" name="组合 59"/>
          <p:cNvGrpSpPr/>
          <p:nvPr/>
        </p:nvGrpSpPr>
        <p:grpSpPr>
          <a:xfrm>
            <a:off x="8103875" y="1514452"/>
            <a:ext cx="3616947" cy="4384537"/>
            <a:chOff x="3866490" y="2498627"/>
            <a:chExt cx="4459020" cy="4384537"/>
          </a:xfrm>
        </p:grpSpPr>
        <p:sp>
          <p:nvSpPr>
            <p:cNvPr id="61" name="矩形: 圆角 3"/>
            <p:cNvSpPr/>
            <p:nvPr/>
          </p:nvSpPr>
          <p:spPr>
            <a:xfrm>
              <a:off x="3866490" y="2717074"/>
              <a:ext cx="4459020" cy="4166090"/>
            </a:xfrm>
            <a:prstGeom prst="roundRect">
              <a:avLst>
                <a:gd name="adj" fmla="val 9249"/>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2" name="TextBox 19"/>
            <p:cNvSpPr txBox="1"/>
            <p:nvPr/>
          </p:nvSpPr>
          <p:spPr>
            <a:xfrm>
              <a:off x="4032959" y="3068146"/>
              <a:ext cx="4126082" cy="3246755"/>
            </a:xfrm>
            <a:prstGeom prst="rect">
              <a:avLst/>
            </a:prstGeom>
            <a:noFill/>
          </p:spPr>
          <p:txBody>
            <a:bodyPr wrap="square" lIns="0" tIns="0" rIns="0" bIns="0">
              <a:spAutoFit/>
            </a:bodyPr>
            <a:p>
              <a:pPr algn="l" fontAlgn="auto">
                <a:lnSpc>
                  <a:spcPct val="220000"/>
                </a:lnSpc>
                <a:spcBef>
                  <a:spcPct val="0"/>
                </a:spcBef>
                <a:spcAft>
                  <a:spcPct val="0"/>
                </a:spcAft>
                <a:defRPr/>
              </a:pPr>
              <a:r>
                <a:rPr lang="en-US" sz="1600" kern="0">
                  <a:latin typeface="微软雅黑" panose="020B0503020204020204" charset="-122"/>
                  <a:ea typeface="微软雅黑" panose="020B0503020204020204" charset="-122"/>
                  <a:cs typeface="+mn-ea"/>
                  <a:sym typeface="思源黑体 CN Regular" panose="020B0500000000000000" pitchFamily="34" charset="-122"/>
                </a:rPr>
                <a:t>       </a:t>
              </a:r>
              <a:r>
                <a:rPr sz="1600" kern="0">
                  <a:latin typeface="微软雅黑" panose="020B0503020204020204" charset="-122"/>
                  <a:ea typeface="微软雅黑" panose="020B0503020204020204" charset="-122"/>
                  <a:cs typeface="+mn-ea"/>
                  <a:sym typeface="思源黑体 CN Regular" panose="020B0500000000000000" pitchFamily="34" charset="-122"/>
                </a:rPr>
                <a:t>建立工作督查机制，定期开展督促检查，把活动成效作为衡量工作业绩、评先评优的重要依据。要立足实际、务求实效，营造浓厚氛围，以精湛的业务本领、过硬的工作作风，确保活动取得实效。</a:t>
              </a:r>
              <a:endParaRPr sz="1600" kern="0">
                <a:latin typeface="微软雅黑" panose="020B0503020204020204" charset="-122"/>
                <a:ea typeface="微软雅黑" panose="020B0503020204020204" charset="-122"/>
                <a:cs typeface="+mn-ea"/>
                <a:sym typeface="思源黑体 CN Regular" panose="020B0500000000000000" pitchFamily="34" charset="-122"/>
              </a:endParaRPr>
            </a:p>
          </p:txBody>
        </p:sp>
        <p:grpSp>
          <p:nvGrpSpPr>
            <p:cNvPr id="63" name="组合 62"/>
            <p:cNvGrpSpPr/>
            <p:nvPr/>
          </p:nvGrpSpPr>
          <p:grpSpPr>
            <a:xfrm>
              <a:off x="4613523" y="2498627"/>
              <a:ext cx="2964953" cy="424184"/>
              <a:chOff x="1727987" y="1960318"/>
              <a:chExt cx="2594063" cy="430709"/>
            </a:xfrm>
          </p:grpSpPr>
          <p:grpSp>
            <p:nvGrpSpPr>
              <p:cNvPr id="64" name="组合 63"/>
              <p:cNvGrpSpPr/>
              <p:nvPr/>
            </p:nvGrpSpPr>
            <p:grpSpPr>
              <a:xfrm>
                <a:off x="1727987" y="1960318"/>
                <a:ext cx="2594063" cy="430709"/>
                <a:chOff x="4724362" y="1552570"/>
                <a:chExt cx="2163126" cy="430709"/>
              </a:xfrm>
            </p:grpSpPr>
            <p:sp>
              <p:nvSpPr>
                <p:cNvPr id="66" name="梯形 65"/>
                <p:cNvSpPr/>
                <p:nvPr/>
              </p:nvSpPr>
              <p:spPr>
                <a:xfrm>
                  <a:off x="4724362" y="1552573"/>
                  <a:ext cx="2163126" cy="228600"/>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7" name="梯形 66"/>
                <p:cNvSpPr/>
                <p:nvPr/>
              </p:nvSpPr>
              <p:spPr>
                <a:xfrm flipV="1">
                  <a:off x="4766358" y="1552570"/>
                  <a:ext cx="2079136" cy="430709"/>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65" name="矩形 64"/>
              <p:cNvSpPr/>
              <p:nvPr/>
            </p:nvSpPr>
            <p:spPr>
              <a:xfrm>
                <a:off x="2087425" y="1972540"/>
                <a:ext cx="1875186" cy="404914"/>
              </a:xfrm>
              <a:prstGeom prst="rect">
                <a:avLst/>
              </a:prstGeom>
            </p:spPr>
            <p:txBody>
              <a:bodyPr wrap="square">
                <a:spAutoFit/>
              </a:bodyPr>
              <a:p>
                <a:pPr algn="ctr"/>
                <a:r>
                  <a:rPr lang="zh-CN" altLang="en-US" sz="20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强化督导检查</a:t>
                </a:r>
                <a:endParaRPr lang="zh-CN" altLang="en-US" sz="20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sp>
        <p:nvSpPr>
          <p:cNvPr id="100" name="文本框 99"/>
          <p:cNvSpPr txBox="1"/>
          <p:nvPr/>
        </p:nvSpPr>
        <p:spPr>
          <a:xfrm>
            <a:off x="625475" y="2209800"/>
            <a:ext cx="3270885" cy="3017520"/>
          </a:xfrm>
          <a:prstGeom prst="rect">
            <a:avLst/>
          </a:prstGeom>
          <a:noFill/>
          <a:ln w="9525">
            <a:noFill/>
          </a:ln>
        </p:spPr>
        <p:txBody>
          <a:bodyPr wrap="square">
            <a:spAutoFit/>
          </a:bodyPr>
          <a:p>
            <a:pPr marL="0" indent="0" algn="l">
              <a:lnSpc>
                <a:spcPct val="170000"/>
              </a:lnSpc>
            </a:pPr>
            <a:r>
              <a:rPr lang="en-US" altLang="zh-CN" sz="1600" b="0">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为切实开展好</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大抓落实、狠抓项目</a:t>
            </a:r>
            <a:r>
              <a:rPr lang="zh-CN" sz="1600" b="0">
                <a:latin typeface="微软雅黑" panose="020B0503020204020204" charset="-122"/>
                <a:ea typeface="微软雅黑" panose="020B0503020204020204" charset="-122"/>
                <a:cs typeface="微软雅黑" panose="020B0503020204020204" charset="-122"/>
              </a:rPr>
              <a:t>”活动，</a:t>
            </a:r>
            <a:r>
              <a:rPr lang="zh-CN" sz="1600" b="0">
                <a:latin typeface="微软雅黑" panose="020B0503020204020204" charset="-122"/>
                <a:ea typeface="微软雅黑" panose="020B0503020204020204" charset="-122"/>
                <a:cs typeface="微软雅黑" panose="020B0503020204020204" charset="-122"/>
              </a:rPr>
              <a:t>成立领导小组，由办党组书记、主任朱劭武任组长，办领导任副组长，各科、中心负责人</a:t>
            </a:r>
            <a:r>
              <a:rPr lang="zh-CN" sz="1600" b="0">
                <a:latin typeface="微软雅黑" panose="020B0503020204020204" charset="-122"/>
                <a:ea typeface="微软雅黑" panose="020B0503020204020204" charset="-122"/>
                <a:cs typeface="微软雅黑" panose="020B0503020204020204" charset="-122"/>
              </a:rPr>
              <a:t>为成员，</a:t>
            </a:r>
            <a:r>
              <a:rPr lang="zh-CN" sz="1600" b="0">
                <a:solidFill>
                  <a:srgbClr val="0C0C0C"/>
                </a:solidFill>
                <a:latin typeface="微软雅黑" panose="020B0503020204020204" charset="-122"/>
                <a:ea typeface="微软雅黑" panose="020B0503020204020204" charset="-122"/>
                <a:cs typeface="微软雅黑" panose="020B0503020204020204" charset="-122"/>
              </a:rPr>
              <a:t>办公室设在秘书科</a:t>
            </a:r>
            <a:r>
              <a:rPr lang="zh-CN" sz="1600" b="0">
                <a:latin typeface="微软雅黑" panose="020B0503020204020204" charset="-122"/>
                <a:ea typeface="微软雅黑" panose="020B0503020204020204" charset="-122"/>
                <a:cs typeface="微软雅黑" panose="020B0503020204020204" charset="-122"/>
              </a:rPr>
              <a:t>，由我兼任办公室主任，</a:t>
            </a:r>
            <a:r>
              <a:rPr lang="zh-CN" sz="1600" b="0">
                <a:solidFill>
                  <a:srgbClr val="0C0C0C"/>
                </a:solidFill>
                <a:latin typeface="微软雅黑" panose="020B0503020204020204" charset="-122"/>
                <a:ea typeface="微软雅黑" panose="020B0503020204020204" charset="-122"/>
                <a:cs typeface="微软雅黑" panose="020B0503020204020204" charset="-122"/>
              </a:rPr>
              <a:t>负责对活动的组织、指导和协调工作。</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childTnLst>
                                    <p:set>
                                      <p:cBhvr>
                                        <p:cTn id="12" dur="1" fill="hold">
                                          <p:stCondLst>
                                            <p:cond delay="0"/>
                                          </p:stCondLst>
                                        </p:cTn>
                                        <p:tgtEl>
                                          <p:spTgt spid="52"/>
                                        </p:tgtEl>
                                        <p:attrNameLst>
                                          <p:attrName>style.visibility</p:attrName>
                                        </p:attrNameLst>
                                      </p:cBhvr>
                                      <p:to>
                                        <p:strVal val="visible"/>
                                      </p:to>
                                    </p:set>
                                    <p:animEffect transition="in" filter="fade">
                                      <p:cBhvr>
                                        <p:cTn id="13" dur="750"/>
                                        <p:tgtEl>
                                          <p:spTgt spid="52"/>
                                        </p:tgtEl>
                                      </p:cBhvr>
                                    </p:animEffect>
                                    <p:anim calcmode="lin" valueType="num">
                                      <p:cBhvr>
                                        <p:cTn id="14" dur="750" fill="hold"/>
                                        <p:tgtEl>
                                          <p:spTgt spid="52"/>
                                        </p:tgtEl>
                                        <p:attrNameLst>
                                          <p:attrName>ppt_x</p:attrName>
                                        </p:attrNameLst>
                                      </p:cBhvr>
                                      <p:tavLst>
                                        <p:tav tm="0">
                                          <p:val>
                                            <p:strVal val="#ppt_x"/>
                                          </p:val>
                                        </p:tav>
                                        <p:tav tm="100000">
                                          <p:val>
                                            <p:strVal val="#ppt_x"/>
                                          </p:val>
                                        </p:tav>
                                      </p:tavLst>
                                    </p:anim>
                                    <p:anim calcmode="lin" valueType="num">
                                      <p:cBhvr>
                                        <p:cTn id="15" dur="750" fill="hold"/>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childTnLst>
                                    <p:set>
                                      <p:cBhvr>
                                        <p:cTn id="18" dur="1" fill="hold">
                                          <p:stCondLst>
                                            <p:cond delay="0"/>
                                          </p:stCondLst>
                                        </p:cTn>
                                        <p:tgtEl>
                                          <p:spTgt spid="60"/>
                                        </p:tgtEl>
                                        <p:attrNameLst>
                                          <p:attrName>style.visibility</p:attrName>
                                        </p:attrNameLst>
                                      </p:cBhvr>
                                      <p:to>
                                        <p:strVal val="visible"/>
                                      </p:to>
                                    </p:set>
                                    <p:animEffect transition="in" filter="fade">
                                      <p:cBhvr>
                                        <p:cTn id="19" dur="750"/>
                                        <p:tgtEl>
                                          <p:spTgt spid="60"/>
                                        </p:tgtEl>
                                      </p:cBhvr>
                                    </p:animEffect>
                                    <p:anim calcmode="lin" valueType="num">
                                      <p:cBhvr>
                                        <p:cTn id="20" dur="750" fill="hold"/>
                                        <p:tgtEl>
                                          <p:spTgt spid="60"/>
                                        </p:tgtEl>
                                        <p:attrNameLst>
                                          <p:attrName>ppt_x</p:attrName>
                                        </p:attrNameLst>
                                      </p:cBhvr>
                                      <p:tavLst>
                                        <p:tav tm="0">
                                          <p:val>
                                            <p:strVal val="#ppt_x"/>
                                          </p:val>
                                        </p:tav>
                                        <p:tav tm="100000">
                                          <p:val>
                                            <p:strVal val="#ppt_x"/>
                                          </p:val>
                                        </p:tav>
                                      </p:tavLst>
                                    </p:anim>
                                    <p:anim calcmode="lin" valueType="num">
                                      <p:cBhvr>
                                        <p:cTn id="21" dur="75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国家27788899"/>
          <p:cNvPicPr>
            <a:picLocks noChangeAspect="1"/>
          </p:cNvPicPr>
          <p:nvPr/>
        </p:nvPicPr>
        <p:blipFill>
          <a:blip r:embed="rId2"/>
          <a:srcRect r="57481" b="78691"/>
          <a:stretch>
            <a:fillRect/>
          </a:stretch>
        </p:blipFill>
        <p:spPr>
          <a:xfrm>
            <a:off x="-635" y="0"/>
            <a:ext cx="4084320" cy="1022985"/>
          </a:xfrm>
          <a:prstGeom prst="rect">
            <a:avLst/>
          </a:prstGeom>
        </p:spPr>
      </p:pic>
      <p:sp>
        <p:nvSpPr>
          <p:cNvPr id="6" name="文本框 5"/>
          <p:cNvSpPr txBox="1"/>
          <p:nvPr/>
        </p:nvSpPr>
        <p:spPr>
          <a:xfrm>
            <a:off x="1414340" y="1627786"/>
            <a:ext cx="1254125" cy="2122805"/>
          </a:xfrm>
          <a:prstGeom prst="rect">
            <a:avLst/>
          </a:prstGeom>
          <a:noFill/>
        </p:spPr>
        <p:txBody>
          <a:bodyPr wrap="none" rtlCol="0">
            <a:spAutoFit/>
          </a:bodyPr>
          <a:lstStyle/>
          <a:p>
            <a:r>
              <a:rPr lang="zh-CN" altLang="en-US" sz="6600" b="1" dirty="0">
                <a:solidFill>
                  <a:srgbClr val="FF0000"/>
                </a:solidFill>
                <a:cs typeface="+mn-ea"/>
                <a:sym typeface="+mn-lt"/>
              </a:rPr>
              <a:t>目 </a:t>
            </a:r>
            <a:endParaRPr lang="zh-CN" altLang="en-US" sz="6600" b="1" dirty="0">
              <a:solidFill>
                <a:srgbClr val="FF0000"/>
              </a:solidFill>
              <a:cs typeface="+mn-ea"/>
              <a:sym typeface="+mn-lt"/>
            </a:endParaRPr>
          </a:p>
          <a:p>
            <a:r>
              <a:rPr lang="zh-CN" altLang="en-US" sz="6600" b="1" dirty="0">
                <a:solidFill>
                  <a:srgbClr val="FF0000"/>
                </a:solidFill>
                <a:cs typeface="+mn-ea"/>
                <a:sym typeface="+mn-lt"/>
              </a:rPr>
              <a:t>录</a:t>
            </a:r>
            <a:endParaRPr lang="zh-CN" altLang="en-US" sz="6600" b="1" dirty="0">
              <a:solidFill>
                <a:srgbClr val="FF0000"/>
              </a:solidFill>
              <a:cs typeface="+mn-ea"/>
              <a:sym typeface="+mn-lt"/>
            </a:endParaRPr>
          </a:p>
        </p:txBody>
      </p:sp>
      <p:sp>
        <p:nvSpPr>
          <p:cNvPr id="2" name="文本框 1"/>
          <p:cNvSpPr txBox="1"/>
          <p:nvPr/>
        </p:nvSpPr>
        <p:spPr>
          <a:xfrm>
            <a:off x="2296795" y="1850390"/>
            <a:ext cx="459740" cy="1864360"/>
          </a:xfrm>
          <a:prstGeom prst="rect">
            <a:avLst/>
          </a:prstGeom>
          <a:noFill/>
        </p:spPr>
        <p:txBody>
          <a:bodyPr vert="eaVert" wrap="square" rtlCol="0">
            <a:spAutoFit/>
          </a:bodyPr>
          <a:lstStyle/>
          <a:p>
            <a:pPr algn="ctr"/>
            <a:r>
              <a:rPr lang="en-US" altLang="zh-CN" b="1" dirty="0">
                <a:solidFill>
                  <a:schemeClr val="tx1">
                    <a:lumMod val="85000"/>
                    <a:lumOff val="15000"/>
                  </a:schemeClr>
                </a:solidFill>
                <a:cs typeface="+mn-ea"/>
                <a:sym typeface="+mn-lt"/>
              </a:rPr>
              <a:t>CONTENTS</a:t>
            </a:r>
            <a:endParaRPr lang="en-US" altLang="zh-CN"/>
          </a:p>
        </p:txBody>
      </p:sp>
      <p:grpSp>
        <p:nvGrpSpPr>
          <p:cNvPr id="4" name="组合 3"/>
          <p:cNvGrpSpPr/>
          <p:nvPr/>
        </p:nvGrpSpPr>
        <p:grpSpPr>
          <a:xfrm>
            <a:off x="3592830" y="1638300"/>
            <a:ext cx="5472430" cy="698500"/>
            <a:chOff x="5463" y="1814"/>
            <a:chExt cx="8618" cy="1100"/>
          </a:xfrm>
        </p:grpSpPr>
        <p:grpSp>
          <p:nvGrpSpPr>
            <p:cNvPr id="21" name="组合 20"/>
            <p:cNvGrpSpPr/>
            <p:nvPr/>
          </p:nvGrpSpPr>
          <p:grpSpPr>
            <a:xfrm>
              <a:off x="5463" y="1814"/>
              <a:ext cx="8618" cy="1100"/>
              <a:chOff x="5084115" y="-401350"/>
              <a:chExt cx="5473826" cy="783932"/>
            </a:xfrm>
          </p:grpSpPr>
          <p:sp>
            <p:nvSpPr>
              <p:cNvPr id="22" name="平行四边形 21"/>
              <p:cNvSpPr/>
              <p:nvPr/>
            </p:nvSpPr>
            <p:spPr>
              <a:xfrm>
                <a:off x="5084115" y="-305852"/>
                <a:ext cx="5473826" cy="540200"/>
              </a:xfrm>
              <a:prstGeom prst="parallelogram">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等腰三角形 219"/>
              <p:cNvSpPr/>
              <p:nvPr/>
            </p:nvSpPr>
            <p:spPr>
              <a:xfrm rot="5400000" flipV="1">
                <a:off x="5337027" y="-304180"/>
                <a:ext cx="783932" cy="589593"/>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FF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dirty="0">
                  <a:solidFill>
                    <a:prstClr val="white"/>
                  </a:solidFill>
                  <a:latin typeface="微软雅黑" panose="020B0503020204020204" charset="-122"/>
                  <a:ea typeface="微软雅黑" panose="020B0503020204020204" charset="-122"/>
                </a:endParaRPr>
              </a:p>
            </p:txBody>
          </p:sp>
          <p:sp>
            <p:nvSpPr>
              <p:cNvPr id="24" name="标题 4"/>
              <p:cNvSpPr txBox="1"/>
              <p:nvPr/>
            </p:nvSpPr>
            <p:spPr>
              <a:xfrm>
                <a:off x="5397388" y="-314197"/>
                <a:ext cx="663209" cy="51232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400">
                  <a:defRPr/>
                </a:pPr>
                <a:r>
                  <a:rPr lang="en-US" altLang="zh-CN" sz="2000" dirty="0">
                    <a:solidFill>
                      <a:prstClr val="white"/>
                    </a:solidFill>
                    <a:latin typeface="Impact" panose="020B0806030902050204" pitchFamily="34" charset="0"/>
                    <a:ea typeface="微软雅黑" panose="020B0503020204020204" charset="-122"/>
                  </a:rPr>
                  <a:t>01</a:t>
                </a:r>
                <a:endParaRPr lang="zh-CN" altLang="en-US" sz="1100" dirty="0">
                  <a:solidFill>
                    <a:prstClr val="white"/>
                  </a:solidFill>
                  <a:latin typeface="Impact" panose="020B0806030902050204" pitchFamily="34" charset="0"/>
                  <a:ea typeface="微软雅黑" panose="020B0503020204020204" charset="-122"/>
                </a:endParaRPr>
              </a:p>
            </p:txBody>
          </p:sp>
        </p:grpSp>
        <p:sp>
          <p:nvSpPr>
            <p:cNvPr id="3" name="文本框 2"/>
            <p:cNvSpPr txBox="1"/>
            <p:nvPr/>
          </p:nvSpPr>
          <p:spPr>
            <a:xfrm>
              <a:off x="7232" y="1981"/>
              <a:ext cx="6425" cy="628"/>
            </a:xfrm>
            <a:prstGeom prst="rect">
              <a:avLst/>
            </a:prstGeom>
            <a:noFill/>
          </p:spPr>
          <p:txBody>
            <a:bodyPr wrap="square" rtlCol="0">
              <a:spAutoFit/>
            </a:bodyPr>
            <a:lstStyle/>
            <a:p>
              <a:r>
                <a:rPr lang="zh-CN" altLang="en-US" sz="2000" dirty="0">
                  <a:solidFill>
                    <a:schemeClr val="tx1">
                      <a:lumMod val="65000"/>
                      <a:lumOff val="35000"/>
                    </a:schemeClr>
                  </a:solidFill>
                  <a:latin typeface="思源黑体 Normal" panose="020B0400000000000000" charset="-122"/>
                  <a:ea typeface="思源黑体 Normal" panose="020B0400000000000000" charset="-122"/>
                  <a:sym typeface="+mn-ea"/>
                </a:rPr>
                <a:t>起草背景</a:t>
              </a:r>
              <a:endParaRPr lang="zh-CN" altLang="en-US" sz="2000" dirty="0">
                <a:solidFill>
                  <a:schemeClr val="tx1">
                    <a:lumMod val="65000"/>
                    <a:lumOff val="35000"/>
                  </a:schemeClr>
                </a:solidFill>
                <a:latin typeface="思源黑体 Normal" panose="020B0400000000000000" charset="-122"/>
                <a:ea typeface="思源黑体 Normal" panose="020B0400000000000000" charset="-122"/>
                <a:sym typeface="+mn-ea"/>
              </a:endParaRPr>
            </a:p>
          </p:txBody>
        </p:sp>
      </p:grpSp>
      <p:grpSp>
        <p:nvGrpSpPr>
          <p:cNvPr id="5" name="组合 4"/>
          <p:cNvGrpSpPr/>
          <p:nvPr/>
        </p:nvGrpSpPr>
        <p:grpSpPr>
          <a:xfrm>
            <a:off x="3546475" y="2517775"/>
            <a:ext cx="5472430" cy="698500"/>
            <a:chOff x="5463" y="1814"/>
            <a:chExt cx="8618" cy="1100"/>
          </a:xfrm>
        </p:grpSpPr>
        <p:grpSp>
          <p:nvGrpSpPr>
            <p:cNvPr id="7" name="组合 6"/>
            <p:cNvGrpSpPr/>
            <p:nvPr/>
          </p:nvGrpSpPr>
          <p:grpSpPr>
            <a:xfrm>
              <a:off x="5463" y="1814"/>
              <a:ext cx="8618" cy="1100"/>
              <a:chOff x="5084115" y="-401350"/>
              <a:chExt cx="5473826" cy="783932"/>
            </a:xfrm>
          </p:grpSpPr>
          <p:sp>
            <p:nvSpPr>
              <p:cNvPr id="8" name="平行四边形 7"/>
              <p:cNvSpPr/>
              <p:nvPr/>
            </p:nvSpPr>
            <p:spPr>
              <a:xfrm>
                <a:off x="5084115" y="-305852"/>
                <a:ext cx="5473826" cy="540200"/>
              </a:xfrm>
              <a:prstGeom prst="parallelogram">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等腰三角形 219"/>
              <p:cNvSpPr/>
              <p:nvPr/>
            </p:nvSpPr>
            <p:spPr>
              <a:xfrm rot="5400000" flipV="1">
                <a:off x="5337027" y="-304180"/>
                <a:ext cx="783932" cy="589593"/>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FF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dirty="0">
                  <a:solidFill>
                    <a:prstClr val="white"/>
                  </a:solidFill>
                  <a:latin typeface="微软雅黑" panose="020B0503020204020204" charset="-122"/>
                  <a:ea typeface="微软雅黑" panose="020B0503020204020204" charset="-122"/>
                </a:endParaRPr>
              </a:p>
            </p:txBody>
          </p:sp>
          <p:sp>
            <p:nvSpPr>
              <p:cNvPr id="10" name="标题 4"/>
              <p:cNvSpPr txBox="1"/>
              <p:nvPr/>
            </p:nvSpPr>
            <p:spPr>
              <a:xfrm>
                <a:off x="5397388" y="-314197"/>
                <a:ext cx="663209" cy="51232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400">
                  <a:defRPr/>
                </a:pPr>
                <a:r>
                  <a:rPr lang="en-US" altLang="zh-CN" sz="2000" dirty="0">
                    <a:solidFill>
                      <a:prstClr val="white"/>
                    </a:solidFill>
                    <a:latin typeface="Impact" panose="020B0806030902050204" pitchFamily="34" charset="0"/>
                    <a:ea typeface="微软雅黑" panose="020B0503020204020204" charset="-122"/>
                  </a:rPr>
                  <a:t>02</a:t>
                </a:r>
                <a:endParaRPr lang="zh-CN" altLang="en-US" sz="1100" dirty="0">
                  <a:solidFill>
                    <a:prstClr val="white"/>
                  </a:solidFill>
                  <a:latin typeface="Impact" panose="020B0806030902050204" pitchFamily="34" charset="0"/>
                  <a:ea typeface="微软雅黑" panose="020B0503020204020204" charset="-122"/>
                </a:endParaRPr>
              </a:p>
            </p:txBody>
          </p:sp>
        </p:grpSp>
        <p:sp>
          <p:nvSpPr>
            <p:cNvPr id="11" name="文本框 10"/>
            <p:cNvSpPr txBox="1"/>
            <p:nvPr/>
          </p:nvSpPr>
          <p:spPr>
            <a:xfrm>
              <a:off x="7232" y="1981"/>
              <a:ext cx="6425" cy="628"/>
            </a:xfrm>
            <a:prstGeom prst="rect">
              <a:avLst/>
            </a:prstGeom>
            <a:noFill/>
          </p:spPr>
          <p:txBody>
            <a:bodyPr wrap="square" rtlCol="0">
              <a:spAutoFit/>
            </a:bodyPr>
            <a:lstStyle/>
            <a:p>
              <a:r>
                <a:rPr lang="zh-CN" altLang="en-US" sz="2000" dirty="0">
                  <a:solidFill>
                    <a:schemeClr val="tx1">
                      <a:lumMod val="65000"/>
                      <a:lumOff val="35000"/>
                    </a:schemeClr>
                  </a:solidFill>
                  <a:latin typeface="思源黑体 Normal" panose="020B0400000000000000" charset="-122"/>
                  <a:ea typeface="思源黑体 Normal" panose="020B0400000000000000" charset="-122"/>
                  <a:sym typeface="+mn-ea"/>
                </a:rPr>
                <a:t>主要内容</a:t>
              </a:r>
              <a:endParaRPr lang="zh-CN" altLang="en-US" sz="2000" dirty="0">
                <a:solidFill>
                  <a:schemeClr val="tx1">
                    <a:lumMod val="65000"/>
                    <a:lumOff val="35000"/>
                  </a:schemeClr>
                </a:solidFill>
                <a:latin typeface="思源黑体 Normal" panose="020B0400000000000000" charset="-122"/>
                <a:ea typeface="思源黑体 Normal" panose="020B0400000000000000" charset="-122"/>
                <a:sym typeface="+mn-ea"/>
              </a:endParaRPr>
            </a:p>
          </p:txBody>
        </p:sp>
      </p:grpSp>
      <p:grpSp>
        <p:nvGrpSpPr>
          <p:cNvPr id="14" name="组合 13"/>
          <p:cNvGrpSpPr/>
          <p:nvPr/>
        </p:nvGrpSpPr>
        <p:grpSpPr>
          <a:xfrm>
            <a:off x="3493135" y="3293745"/>
            <a:ext cx="5472430" cy="698500"/>
            <a:chOff x="5463" y="1814"/>
            <a:chExt cx="8618" cy="1100"/>
          </a:xfrm>
        </p:grpSpPr>
        <p:grpSp>
          <p:nvGrpSpPr>
            <p:cNvPr id="15" name="组合 14"/>
            <p:cNvGrpSpPr/>
            <p:nvPr/>
          </p:nvGrpSpPr>
          <p:grpSpPr>
            <a:xfrm>
              <a:off x="5463" y="1814"/>
              <a:ext cx="8618" cy="1100"/>
              <a:chOff x="5084115" y="-401350"/>
              <a:chExt cx="5473826" cy="783932"/>
            </a:xfrm>
          </p:grpSpPr>
          <p:sp>
            <p:nvSpPr>
              <p:cNvPr id="16" name="平行四边形 15"/>
              <p:cNvSpPr/>
              <p:nvPr/>
            </p:nvSpPr>
            <p:spPr>
              <a:xfrm>
                <a:off x="5084115" y="-305852"/>
                <a:ext cx="5473826" cy="540200"/>
              </a:xfrm>
              <a:prstGeom prst="parallelogram">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等腰三角形 219"/>
              <p:cNvSpPr/>
              <p:nvPr/>
            </p:nvSpPr>
            <p:spPr>
              <a:xfrm rot="5400000" flipV="1">
                <a:off x="5337027" y="-304180"/>
                <a:ext cx="783932" cy="589593"/>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FF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dirty="0">
                  <a:solidFill>
                    <a:prstClr val="white"/>
                  </a:solidFill>
                  <a:latin typeface="微软雅黑" panose="020B0503020204020204" charset="-122"/>
                  <a:ea typeface="微软雅黑" panose="020B0503020204020204" charset="-122"/>
                </a:endParaRPr>
              </a:p>
            </p:txBody>
          </p:sp>
          <p:sp>
            <p:nvSpPr>
              <p:cNvPr id="18" name="标题 4"/>
              <p:cNvSpPr txBox="1"/>
              <p:nvPr/>
            </p:nvSpPr>
            <p:spPr>
              <a:xfrm>
                <a:off x="5397388" y="-314197"/>
                <a:ext cx="663209" cy="51232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400">
                  <a:defRPr/>
                </a:pPr>
                <a:r>
                  <a:rPr lang="en-US" altLang="zh-CN" sz="2000" dirty="0">
                    <a:solidFill>
                      <a:prstClr val="white"/>
                    </a:solidFill>
                    <a:latin typeface="Impact" panose="020B0806030902050204" pitchFamily="34" charset="0"/>
                    <a:ea typeface="微软雅黑" panose="020B0503020204020204" charset="-122"/>
                  </a:rPr>
                  <a:t>03</a:t>
                </a:r>
                <a:endParaRPr lang="zh-CN" altLang="en-US" sz="1100" dirty="0">
                  <a:solidFill>
                    <a:prstClr val="white"/>
                  </a:solidFill>
                  <a:latin typeface="Impact" panose="020B0806030902050204" pitchFamily="34" charset="0"/>
                  <a:ea typeface="微软雅黑" panose="020B0503020204020204" charset="-122"/>
                </a:endParaRPr>
              </a:p>
            </p:txBody>
          </p:sp>
        </p:grpSp>
        <p:sp>
          <p:nvSpPr>
            <p:cNvPr id="19" name="文本框 18"/>
            <p:cNvSpPr txBox="1"/>
            <p:nvPr/>
          </p:nvSpPr>
          <p:spPr>
            <a:xfrm>
              <a:off x="7232" y="1981"/>
              <a:ext cx="6425" cy="628"/>
            </a:xfrm>
            <a:prstGeom prst="rect">
              <a:avLst/>
            </a:prstGeom>
            <a:noFill/>
          </p:spPr>
          <p:txBody>
            <a:bodyPr wrap="square" rtlCol="0">
              <a:spAutoFit/>
            </a:bodyPr>
            <a:lstStyle/>
            <a:p>
              <a:r>
                <a:rPr lang="en-US" altLang="zh-CN" sz="2000" dirty="0">
                  <a:solidFill>
                    <a:schemeClr val="tx1">
                      <a:lumMod val="65000"/>
                      <a:lumOff val="35000"/>
                    </a:schemeClr>
                  </a:solidFill>
                  <a:latin typeface="思源黑体 Normal" panose="020B0400000000000000" charset="-122"/>
                  <a:ea typeface="思源黑体 Normal" panose="020B0400000000000000" charset="-122"/>
                  <a:sym typeface="+mn-ea"/>
                </a:rPr>
                <a:t> </a:t>
              </a:r>
              <a:r>
                <a:rPr lang="zh-CN" altLang="en-US" sz="2000" dirty="0">
                  <a:solidFill>
                    <a:schemeClr val="tx1">
                      <a:lumMod val="65000"/>
                      <a:lumOff val="35000"/>
                    </a:schemeClr>
                  </a:solidFill>
                  <a:latin typeface="思源黑体 Normal" panose="020B0400000000000000" charset="-122"/>
                  <a:ea typeface="思源黑体 Normal" panose="020B0400000000000000" charset="-122"/>
                  <a:sym typeface="+mn-ea"/>
                </a:rPr>
                <a:t>保障措施</a:t>
              </a:r>
              <a:endParaRPr lang="zh-CN" altLang="en-US" sz="2000" dirty="0">
                <a:solidFill>
                  <a:schemeClr val="tx1">
                    <a:lumMod val="65000"/>
                    <a:lumOff val="35000"/>
                  </a:schemeClr>
                </a:solidFill>
                <a:latin typeface="思源黑体 Normal" panose="020B0400000000000000" charset="-122"/>
                <a:ea typeface="思源黑体 Normal" panose="020B0400000000000000"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bldLst>
      <p:bldP spid="6" grpId="1"/>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2" name="图片 11" descr="国家25555556"/>
          <p:cNvPicPr>
            <a:picLocks noChangeAspect="1"/>
          </p:cNvPicPr>
          <p:nvPr/>
        </p:nvPicPr>
        <p:blipFill>
          <a:blip r:embed="rId2"/>
          <a:srcRect l="41411" t="63047" r="39938"/>
          <a:stretch>
            <a:fillRect/>
          </a:stretch>
        </p:blipFill>
        <p:spPr>
          <a:xfrm>
            <a:off x="4958715" y="4888865"/>
            <a:ext cx="2273935" cy="2251710"/>
          </a:xfrm>
          <a:prstGeom prst="rect">
            <a:avLst/>
          </a:prstGeom>
        </p:spPr>
      </p:pic>
      <p:pic>
        <p:nvPicPr>
          <p:cNvPr id="13" name="图片 12" descr="国家27788899"/>
          <p:cNvPicPr>
            <a:picLocks noChangeAspect="1"/>
          </p:cNvPicPr>
          <p:nvPr/>
        </p:nvPicPr>
        <p:blipFill>
          <a:blip r:embed="rId3"/>
          <a:srcRect r="57481" b="78691"/>
          <a:stretch>
            <a:fillRect/>
          </a:stretch>
        </p:blipFill>
        <p:spPr>
          <a:xfrm>
            <a:off x="-635" y="0"/>
            <a:ext cx="4084320" cy="1022985"/>
          </a:xfrm>
          <a:prstGeom prst="rect">
            <a:avLst/>
          </a:prstGeom>
        </p:spPr>
      </p:pic>
      <p:sp>
        <p:nvSpPr>
          <p:cNvPr id="36" name="圆角矩形 35"/>
          <p:cNvSpPr/>
          <p:nvPr/>
        </p:nvSpPr>
        <p:spPr>
          <a:xfrm>
            <a:off x="5247820" y="1207589"/>
            <a:ext cx="1476830" cy="147683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Impact" panose="020B0806030902050204" pitchFamily="34" charset="0"/>
              </a:rPr>
              <a:t>01</a:t>
            </a:r>
            <a:endParaRPr lang="zh-CN" altLang="en-US" sz="6600" dirty="0">
              <a:latin typeface="Impact" panose="020B0806030902050204" pitchFamily="34" charset="0"/>
            </a:endParaRPr>
          </a:p>
        </p:txBody>
      </p:sp>
      <p:sp>
        <p:nvSpPr>
          <p:cNvPr id="37" name="文本框 36"/>
          <p:cNvSpPr txBox="1"/>
          <p:nvPr/>
        </p:nvSpPr>
        <p:spPr>
          <a:xfrm>
            <a:off x="2949560" y="2859480"/>
            <a:ext cx="6073350" cy="829945"/>
          </a:xfrm>
          <a:prstGeom prst="rect">
            <a:avLst/>
          </a:prstGeom>
          <a:noFill/>
        </p:spPr>
        <p:txBody>
          <a:bodyPr wrap="square" rtlCol="0">
            <a:spAutoFit/>
          </a:bodyPr>
          <a:lstStyle/>
          <a:p>
            <a:pPr algn="ctr">
              <a:lnSpc>
                <a:spcPct val="100000"/>
              </a:lnSpc>
            </a:pPr>
            <a:r>
              <a:rPr lang="zh-CN" altLang="en-US" sz="4800" b="1" dirty="0">
                <a:solidFill>
                  <a:srgbClr val="FF0000"/>
                </a:solidFill>
                <a:latin typeface="思源黑体 Normal" panose="020B0400000000000000" charset="-122"/>
                <a:ea typeface="思源黑体 Normal" panose="020B0400000000000000" charset="-122"/>
                <a:cs typeface="+mn-ea"/>
                <a:sym typeface="+mn-ea"/>
              </a:rPr>
              <a:t>起草背景</a:t>
            </a:r>
            <a:endParaRPr lang="zh-CN" altLang="en-US" sz="4800" b="1" dirty="0">
              <a:solidFill>
                <a:srgbClr val="FF0000"/>
              </a:solidFill>
              <a:latin typeface="思源黑体 Normal" panose="020B0400000000000000" charset="-122"/>
              <a:ea typeface="思源黑体 Normal" panose="020B0400000000000000" charset="-122"/>
              <a:cs typeface="+mn-ea"/>
              <a:sym typeface="+mn-ea"/>
            </a:endParaRPr>
          </a:p>
        </p:txBody>
      </p:sp>
      <p:sp>
        <p:nvSpPr>
          <p:cNvPr id="38" name="文本框 37"/>
          <p:cNvSpPr txBox="1"/>
          <p:nvPr/>
        </p:nvSpPr>
        <p:spPr>
          <a:xfrm>
            <a:off x="3463925" y="3949065"/>
            <a:ext cx="5407025" cy="306705"/>
          </a:xfrm>
          <a:prstGeom prst="rect">
            <a:avLst/>
          </a:prstGeom>
          <a:noFill/>
        </p:spPr>
        <p:txBody>
          <a:bodyPr wrap="square" rtlCol="0">
            <a:spAutoFit/>
          </a:bodyPr>
          <a:lstStyle/>
          <a:p>
            <a:pPr algn="dist"/>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《市国动办“大抓落实、狠抓项目”活动工作方案》</a:t>
            </a:r>
            <a:endParaRPr lang="zh-CN" altLang="en-US" sz="1400" dirty="0">
              <a:solidFill>
                <a:schemeClr val="tx1">
                  <a:lumMod val="65000"/>
                  <a:lumOff val="35000"/>
                </a:schemeClr>
              </a:solidFill>
              <a:latin typeface="微软雅黑" panose="020B0503020204020204" charset="-122"/>
              <a:ea typeface="微软雅黑" panose="020B0503020204020204" charset="-122"/>
              <a:cs typeface="遇见体（非商用）"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bldLst>
      <p:bldP spid="3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258445" y="184556"/>
            <a:ext cx="5070426" cy="565785"/>
            <a:chOff x="9015" y="2227"/>
            <a:chExt cx="7985" cy="891"/>
          </a:xfrm>
        </p:grpSpPr>
        <p:sp>
          <p:nvSpPr>
            <p:cNvPr id="89" name="TextBox 119"/>
            <p:cNvSpPr txBox="1"/>
            <p:nvPr/>
          </p:nvSpPr>
          <p:spPr>
            <a:xfrm>
              <a:off x="9963" y="2227"/>
              <a:ext cx="7037" cy="822"/>
            </a:xfrm>
            <a:prstGeom prst="rect">
              <a:avLst/>
            </a:prstGeom>
            <a:noFill/>
          </p:spPr>
          <p:txBody>
            <a:bodyPr wrap="square" rtlCol="0">
              <a:spAutoFit/>
            </a:bodyPr>
            <a:lstStyle/>
            <a:p>
              <a:pPr algn="l">
                <a:lnSpc>
                  <a:spcPct val="100000"/>
                </a:lnSpc>
              </a:pPr>
              <a:r>
                <a:rPr lang="zh-CN" altLang="en-US" sz="2800" b="1" dirty="0">
                  <a:solidFill>
                    <a:schemeClr val="tx1">
                      <a:lumMod val="65000"/>
                      <a:lumOff val="35000"/>
                    </a:schemeClr>
                  </a:solidFill>
                  <a:latin typeface="微软雅黑" panose="020B0503020204020204" charset="-122"/>
                  <a:ea typeface="微软雅黑" panose="020B0503020204020204" charset="-122"/>
                  <a:cs typeface="+mn-ea"/>
                  <a:sym typeface="+mn-ea"/>
                </a:rPr>
                <a:t>起草背景</a:t>
              </a:r>
              <a:endParaRPr lang="zh-CN" altLang="en-US" sz="2800" b="1"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grpSp>
          <p:nvGrpSpPr>
            <p:cNvPr id="91" name="组合 90"/>
            <p:cNvGrpSpPr/>
            <p:nvPr/>
          </p:nvGrpSpPr>
          <p:grpSpPr>
            <a:xfrm>
              <a:off x="9015" y="2331"/>
              <a:ext cx="787" cy="787"/>
              <a:chOff x="8919" y="2734"/>
              <a:chExt cx="787" cy="787"/>
            </a:xfrm>
          </p:grpSpPr>
          <p:sp>
            <p:nvSpPr>
              <p:cNvPr id="93" name="椭圆 92"/>
              <p:cNvSpPr/>
              <p:nvPr/>
            </p:nvSpPr>
            <p:spPr>
              <a:xfrm>
                <a:off x="8919" y="2734"/>
                <a:ext cx="787" cy="787"/>
              </a:xfrm>
              <a:prstGeom prst="ellipse">
                <a:avLst/>
              </a:prstGeom>
              <a:solidFill>
                <a:srgbClr val="FF0000"/>
              </a:solidFill>
              <a:ln>
                <a:no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8957" y="2787"/>
                <a:ext cx="712" cy="628"/>
              </a:xfrm>
              <a:prstGeom prst="rect">
                <a:avLst/>
              </a:prstGeom>
              <a:noFill/>
            </p:spPr>
            <p:txBody>
              <a:bodyPr wrap="square" rtlCol="0">
                <a:spAutoFit/>
              </a:bodyPr>
              <a:lstStyle/>
              <a:p>
                <a:pPr algn="dist"/>
                <a:r>
                  <a:rPr lang="en-US" altLang="zh-CN" sz="2000" b="1">
                    <a:solidFill>
                      <a:schemeClr val="bg1"/>
                    </a:solidFill>
                  </a:rPr>
                  <a:t>1</a:t>
                </a:r>
                <a:endParaRPr lang="en-US" altLang="zh-CN" sz="2000" b="1">
                  <a:solidFill>
                    <a:schemeClr val="bg1"/>
                  </a:solidFill>
                </a:endParaRPr>
              </a:p>
            </p:txBody>
          </p:sp>
        </p:grpSp>
      </p:grpSp>
      <p:sp>
        <p:nvSpPr>
          <p:cNvPr id="100" name="文本框 99"/>
          <p:cNvSpPr txBox="1"/>
          <p:nvPr/>
        </p:nvSpPr>
        <p:spPr>
          <a:xfrm>
            <a:off x="1070610" y="1381125"/>
            <a:ext cx="9763125" cy="4523105"/>
          </a:xfrm>
          <a:prstGeom prst="rect">
            <a:avLst/>
          </a:prstGeom>
          <a:noFill/>
          <a:ln w="9525">
            <a:noFill/>
          </a:ln>
        </p:spPr>
        <p:txBody>
          <a:bodyPr wrap="square">
            <a:spAutoFit/>
          </a:bodyPr>
          <a:p>
            <a:pPr marL="342900" indent="-342900" algn="l">
              <a:lnSpc>
                <a:spcPct val="160000"/>
              </a:lnSpc>
              <a:buFont typeface="Wingdings" charset="0"/>
              <a:buChar char=""/>
            </a:pPr>
            <a:r>
              <a:rPr lang="zh-CN" sz="2000" b="0">
                <a:solidFill>
                  <a:srgbClr val="070707"/>
                </a:solidFill>
                <a:latin typeface="微软雅黑" panose="020B0503020204020204" charset="-122"/>
                <a:ea typeface="微软雅黑" panose="020B0503020204020204" charset="-122"/>
                <a:cs typeface="微软雅黑" panose="020B0503020204020204" charset="-122"/>
              </a:rPr>
              <a:t>2023年12月，习近平总书记在中央经济工作会议上强调，“不折不扣抓落实、雷厉风行抓落实、求真务实抓落实、敢作善为抓落实”，为推动高质量发展提供了重要的方法指引。</a:t>
            </a:r>
            <a:endParaRPr lang="zh-CN" sz="2000" b="0">
              <a:solidFill>
                <a:srgbClr val="070707"/>
              </a:solidFill>
              <a:latin typeface="微软雅黑" panose="020B0503020204020204" charset="-122"/>
              <a:ea typeface="微软雅黑" panose="020B0503020204020204" charset="-122"/>
              <a:cs typeface="微软雅黑" panose="020B0503020204020204" charset="-122"/>
            </a:endParaRPr>
          </a:p>
          <a:p>
            <a:pPr marL="0" indent="401320" algn="l">
              <a:lnSpc>
                <a:spcPct val="160000"/>
              </a:lnSpc>
            </a:pPr>
            <a:endParaRPr lang="zh-CN" sz="2000" b="0">
              <a:solidFill>
                <a:srgbClr val="070707"/>
              </a:solidFill>
              <a:latin typeface="微软雅黑" panose="020B0503020204020204" charset="-122"/>
              <a:ea typeface="微软雅黑" panose="020B0503020204020204" charset="-122"/>
              <a:cs typeface="微软雅黑" panose="020B0503020204020204" charset="-122"/>
            </a:endParaRPr>
          </a:p>
          <a:p>
            <a:pPr marL="342900" indent="-342900" algn="l">
              <a:lnSpc>
                <a:spcPct val="160000"/>
              </a:lnSpc>
              <a:buFont typeface="Wingdings" charset="0"/>
              <a:buChar char=""/>
            </a:pPr>
            <a:r>
              <a:rPr lang="zh-CN" sz="2000" b="0">
                <a:solidFill>
                  <a:srgbClr val="070707"/>
                </a:solidFill>
                <a:latin typeface="微软雅黑" panose="020B0503020204020204" charset="-122"/>
                <a:ea typeface="微软雅黑" panose="020B0503020204020204" charset="-122"/>
                <a:cs typeface="微软雅黑" panose="020B0503020204020204" charset="-122"/>
              </a:rPr>
              <a:t>2024年1月，省委动员部署在全省开展“大抓落实年”活动，切实以高质量落实推进高质量发展。市委召开了活动动员部署会，制定出台了《宜春市</a:t>
            </a:r>
            <a:r>
              <a:rPr lang="en-US" sz="2000" b="0">
                <a:solidFill>
                  <a:srgbClr val="070707"/>
                </a:solidFill>
                <a:latin typeface="微软雅黑" panose="020B0503020204020204" charset="-122"/>
                <a:ea typeface="微软雅黑" panose="020B0503020204020204" charset="-122"/>
                <a:cs typeface="微软雅黑" panose="020B0503020204020204" charset="-122"/>
              </a:rPr>
              <a:t>“</a:t>
            </a:r>
            <a:r>
              <a:rPr lang="zh-CN" sz="2000" b="0">
                <a:solidFill>
                  <a:srgbClr val="070707"/>
                </a:solidFill>
                <a:latin typeface="微软雅黑" panose="020B0503020204020204" charset="-122"/>
                <a:ea typeface="微软雅黑" panose="020B0503020204020204" charset="-122"/>
                <a:cs typeface="微软雅黑" panose="020B0503020204020204" charset="-122"/>
              </a:rPr>
              <a:t>大抓落实、狠抓项目”活动工作方案》，为推动党中央、省委、市委决策部署落地见效，形成“大抓落实、快抓落实、狠抓落实”工作格局，根据国防动员工作实际，制定了《市国动办“大抓落实、狠抓项目”活动工作方案》。</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mc:Choice>
    <mc:Fallback>
      <p:transition spd="slow"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国家27788899"/>
          <p:cNvPicPr>
            <a:picLocks noChangeAspect="1"/>
          </p:cNvPicPr>
          <p:nvPr/>
        </p:nvPicPr>
        <p:blipFill>
          <a:blip r:embed="rId2"/>
          <a:srcRect r="57481" b="78691"/>
          <a:stretch>
            <a:fillRect/>
          </a:stretch>
        </p:blipFill>
        <p:spPr>
          <a:xfrm>
            <a:off x="-635" y="0"/>
            <a:ext cx="4084320" cy="1022985"/>
          </a:xfrm>
          <a:prstGeom prst="rect">
            <a:avLst/>
          </a:prstGeom>
        </p:spPr>
      </p:pic>
      <p:sp>
        <p:nvSpPr>
          <p:cNvPr id="36" name="圆角矩形 35"/>
          <p:cNvSpPr/>
          <p:nvPr/>
        </p:nvSpPr>
        <p:spPr>
          <a:xfrm>
            <a:off x="5247820" y="1207589"/>
            <a:ext cx="1476830" cy="147683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Impact" panose="020B0806030902050204" pitchFamily="34" charset="0"/>
              </a:rPr>
              <a:t>02</a:t>
            </a:r>
            <a:endParaRPr lang="zh-CN" altLang="en-US" sz="6600" dirty="0">
              <a:latin typeface="Impact" panose="020B0806030902050204" pitchFamily="34" charset="0"/>
            </a:endParaRPr>
          </a:p>
        </p:txBody>
      </p:sp>
      <p:sp>
        <p:nvSpPr>
          <p:cNvPr id="37" name="文本框 36"/>
          <p:cNvSpPr txBox="1"/>
          <p:nvPr/>
        </p:nvSpPr>
        <p:spPr>
          <a:xfrm>
            <a:off x="2724150" y="2859405"/>
            <a:ext cx="7004685" cy="829945"/>
          </a:xfrm>
          <a:prstGeom prst="rect">
            <a:avLst/>
          </a:prstGeom>
          <a:noFill/>
        </p:spPr>
        <p:txBody>
          <a:bodyPr wrap="square" rtlCol="0">
            <a:spAutoFit/>
          </a:bodyPr>
          <a:lstStyle/>
          <a:p>
            <a:pPr algn="ctr">
              <a:lnSpc>
                <a:spcPct val="100000"/>
              </a:lnSpc>
            </a:pPr>
            <a:r>
              <a:rPr lang="zh-CN" altLang="en-US" sz="4800" dirty="0">
                <a:solidFill>
                  <a:srgbClr val="FF0000"/>
                </a:solidFill>
                <a:latin typeface="思源黑体 Normal" panose="020B0400000000000000" charset="-122"/>
                <a:ea typeface="思源黑体 Normal" panose="020B0400000000000000" charset="-122"/>
                <a:sym typeface="+mn-ea"/>
              </a:rPr>
              <a:t>主要内容</a:t>
            </a:r>
            <a:endParaRPr lang="zh-CN" altLang="en-US" sz="4800" dirty="0">
              <a:solidFill>
                <a:srgbClr val="FF0000"/>
              </a:solidFill>
              <a:latin typeface="思源黑体 Normal" panose="020B0400000000000000" charset="-122"/>
              <a:ea typeface="思源黑体 Normal" panose="020B0400000000000000" charset="-122"/>
              <a:sym typeface="+mn-ea"/>
            </a:endParaRPr>
          </a:p>
        </p:txBody>
      </p:sp>
      <p:sp>
        <p:nvSpPr>
          <p:cNvPr id="38" name="文本框 37"/>
          <p:cNvSpPr txBox="1"/>
          <p:nvPr/>
        </p:nvSpPr>
        <p:spPr>
          <a:xfrm>
            <a:off x="3463925" y="3949065"/>
            <a:ext cx="5407025" cy="306705"/>
          </a:xfrm>
          <a:prstGeom prst="rect">
            <a:avLst/>
          </a:prstGeom>
          <a:noFill/>
        </p:spPr>
        <p:txBody>
          <a:bodyPr wrap="square" rtlCol="0">
            <a:spAutoFit/>
          </a:bodyPr>
          <a:lstStyle/>
          <a:p>
            <a:pPr algn="dist"/>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市国动办“大抓落实、狠抓项目”活动工作方案</a:t>
            </a: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a:t>
            </a:r>
            <a:endParaRPr lang="zh-CN" altLang="en-US" sz="1400" dirty="0">
              <a:solidFill>
                <a:schemeClr val="tx1">
                  <a:lumMod val="65000"/>
                  <a:lumOff val="35000"/>
                </a:schemeClr>
              </a:solidFill>
              <a:latin typeface="微软雅黑" panose="020B0503020204020204" charset="-122"/>
              <a:ea typeface="微软雅黑" panose="020B0503020204020204" charset="-122"/>
              <a:cs typeface="遇见体（非商用）"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bldLst>
      <p:bldP spid="3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258445" y="184556"/>
            <a:ext cx="5070426" cy="565785"/>
            <a:chOff x="9015" y="2227"/>
            <a:chExt cx="7985" cy="891"/>
          </a:xfrm>
        </p:grpSpPr>
        <p:sp>
          <p:nvSpPr>
            <p:cNvPr id="89" name="TextBox 119"/>
            <p:cNvSpPr txBox="1"/>
            <p:nvPr/>
          </p:nvSpPr>
          <p:spPr>
            <a:xfrm>
              <a:off x="9963" y="2227"/>
              <a:ext cx="7037" cy="822"/>
            </a:xfrm>
            <a:prstGeom prst="rect">
              <a:avLst/>
            </a:prstGeom>
            <a:noFill/>
          </p:spPr>
          <p:txBody>
            <a:bodyPr wrap="square" rtlCol="0">
              <a:spAutoFit/>
            </a:bodyPr>
            <a:lstStyle/>
            <a:p>
              <a:pPr algn="l">
                <a:lnSpc>
                  <a:spcPct val="100000"/>
                </a:lnSpc>
              </a:pPr>
              <a:r>
                <a:rPr lang="zh-CN" altLang="en-US" sz="2800" b="1" dirty="0">
                  <a:solidFill>
                    <a:schemeClr val="tx1">
                      <a:lumMod val="65000"/>
                      <a:lumOff val="35000"/>
                    </a:schemeClr>
                  </a:solidFill>
                  <a:latin typeface="微软雅黑" panose="020B0503020204020204" charset="-122"/>
                  <a:ea typeface="微软雅黑" panose="020B0503020204020204" charset="-122"/>
                  <a:cs typeface="+mn-ea"/>
                  <a:sym typeface="+mn-ea"/>
                </a:rPr>
                <a:t>主要内容</a:t>
              </a:r>
              <a:endParaRPr lang="zh-CN" altLang="en-US" sz="2800" b="1"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grpSp>
          <p:nvGrpSpPr>
            <p:cNvPr id="91" name="组合 90"/>
            <p:cNvGrpSpPr/>
            <p:nvPr/>
          </p:nvGrpSpPr>
          <p:grpSpPr>
            <a:xfrm>
              <a:off x="9015" y="2331"/>
              <a:ext cx="787" cy="787"/>
              <a:chOff x="8919" y="2734"/>
              <a:chExt cx="787" cy="787"/>
            </a:xfrm>
          </p:grpSpPr>
          <p:sp>
            <p:nvSpPr>
              <p:cNvPr id="93" name="椭圆 92"/>
              <p:cNvSpPr/>
              <p:nvPr/>
            </p:nvSpPr>
            <p:spPr>
              <a:xfrm>
                <a:off x="8919" y="2734"/>
                <a:ext cx="787" cy="787"/>
              </a:xfrm>
              <a:prstGeom prst="ellipse">
                <a:avLst/>
              </a:prstGeom>
              <a:solidFill>
                <a:srgbClr val="FF0000"/>
              </a:solidFill>
              <a:ln>
                <a:no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8957" y="2787"/>
                <a:ext cx="712" cy="628"/>
              </a:xfrm>
              <a:prstGeom prst="rect">
                <a:avLst/>
              </a:prstGeom>
              <a:noFill/>
            </p:spPr>
            <p:txBody>
              <a:bodyPr wrap="square" rtlCol="0">
                <a:spAutoFit/>
              </a:bodyPr>
              <a:lstStyle/>
              <a:p>
                <a:pPr algn="dist"/>
                <a:r>
                  <a:rPr lang="en-US" altLang="zh-CN" sz="2000" b="1">
                    <a:solidFill>
                      <a:schemeClr val="bg1"/>
                    </a:solidFill>
                  </a:rPr>
                  <a:t>2</a:t>
                </a:r>
                <a:endParaRPr lang="en-US" altLang="zh-CN" sz="2000" b="1">
                  <a:solidFill>
                    <a:schemeClr val="bg1"/>
                  </a:solidFill>
                </a:endParaRPr>
              </a:p>
            </p:txBody>
          </p:sp>
        </p:grpSp>
      </p:grpSp>
      <p:grpSp>
        <p:nvGrpSpPr>
          <p:cNvPr id="5" name="组合 4"/>
          <p:cNvGrpSpPr/>
          <p:nvPr/>
        </p:nvGrpSpPr>
        <p:grpSpPr>
          <a:xfrm>
            <a:off x="870560" y="2805249"/>
            <a:ext cx="9957435" cy="2816225"/>
            <a:chOff x="5158424" y="1752840"/>
            <a:chExt cx="9957435" cy="2816225"/>
          </a:xfrm>
        </p:grpSpPr>
        <p:grpSp>
          <p:nvGrpSpPr>
            <p:cNvPr id="6" name="组合 5"/>
            <p:cNvGrpSpPr/>
            <p:nvPr/>
          </p:nvGrpSpPr>
          <p:grpSpPr>
            <a:xfrm>
              <a:off x="5158424" y="1752840"/>
              <a:ext cx="9957435" cy="2816225"/>
              <a:chOff x="7258440" y="1740468"/>
              <a:chExt cx="9957435" cy="2816225"/>
            </a:xfrm>
          </p:grpSpPr>
          <p:sp>
            <p:nvSpPr>
              <p:cNvPr id="8" name="PA-圆角矩形 10"/>
              <p:cNvSpPr/>
              <p:nvPr>
                <p:custDataLst>
                  <p:tags r:id="rId1"/>
                </p:custDataLst>
              </p:nvPr>
            </p:nvSpPr>
            <p:spPr>
              <a:xfrm>
                <a:off x="7258440" y="1740468"/>
                <a:ext cx="9957435" cy="2816225"/>
              </a:xfrm>
              <a:prstGeom prst="roundRect">
                <a:avLst>
                  <a:gd name="adj" fmla="val 9257"/>
                </a:avLst>
              </a:prstGeom>
              <a:solidFill>
                <a:schemeClr val="bg1"/>
              </a:solidFill>
              <a:ln>
                <a:no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包图简圆体" panose="02010600030101010101" pitchFamily="2" charset="-122"/>
                  <a:ea typeface="包图简圆体" panose="02010600030101010101" pitchFamily="2" charset="-122"/>
                </a:endParaRPr>
              </a:p>
            </p:txBody>
          </p:sp>
          <p:sp>
            <p:nvSpPr>
              <p:cNvPr id="10" name="矩形: 圆角 19"/>
              <p:cNvSpPr/>
              <p:nvPr/>
            </p:nvSpPr>
            <p:spPr>
              <a:xfrm>
                <a:off x="7258685" y="2701761"/>
                <a:ext cx="53340" cy="55626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CN Medium" panose="020B0600000000000000" pitchFamily="34" charset="-122"/>
                  <a:ea typeface="思源黑体 CN Medium" panose="020B0600000000000000" pitchFamily="34" charset="-122"/>
                </a:endParaRPr>
              </a:p>
            </p:txBody>
          </p:sp>
        </p:grpSp>
        <p:sp>
          <p:nvSpPr>
            <p:cNvPr id="12" name="矩形 11"/>
            <p:cNvSpPr/>
            <p:nvPr/>
          </p:nvSpPr>
          <p:spPr>
            <a:xfrm>
              <a:off x="5534344" y="1975090"/>
              <a:ext cx="8881110" cy="2306320"/>
            </a:xfrm>
            <a:prstGeom prst="rect">
              <a:avLst/>
            </a:prstGeom>
          </p:spPr>
          <p:txBody>
            <a:bodyPr wrap="square">
              <a:spAutoFit/>
            </a:bodyPr>
            <a:lstStyle/>
            <a:p>
              <a:pPr marL="285750" indent="-285750" algn="just">
                <a:lnSpc>
                  <a:spcPct val="180000"/>
                </a:lnSpc>
                <a:buFont typeface="Arial" panose="02080604020202020204" pitchFamily="34" charset="0"/>
                <a:buChar char="•"/>
              </a:pP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明确提出，开展“大抓落实、狠抓项目”活动要坚持以习近平新时代中国特色社会主义思想为指导，深入学习贯彻习近平总书记关于抓落实的重要论述和考察江西重要讲话精神，聚焦“走在前、勇争先、善作为”目标要求，坚持不懈强能力、持之以恒转作风、全力以赴抓落实，以更加昂扬的奋斗姿态、更加强烈的使命担当、更加务实的工作举措，统筹推进国防动员建设高质量发展，为奋力谱写中国式现代化宜春篇章贡献国动力量。</a:t>
              </a: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2" name="组合 1"/>
          <p:cNvGrpSpPr/>
          <p:nvPr/>
        </p:nvGrpSpPr>
        <p:grpSpPr>
          <a:xfrm>
            <a:off x="3729519" y="1687507"/>
            <a:ext cx="4740582" cy="657502"/>
            <a:chOff x="3729419" y="1242247"/>
            <a:chExt cx="4740582" cy="657502"/>
          </a:xfrm>
        </p:grpSpPr>
        <p:grpSp>
          <p:nvGrpSpPr>
            <p:cNvPr id="4" name="组合 3"/>
            <p:cNvGrpSpPr/>
            <p:nvPr/>
          </p:nvGrpSpPr>
          <p:grpSpPr>
            <a:xfrm>
              <a:off x="3729419" y="1263151"/>
              <a:ext cx="4740582" cy="636598"/>
              <a:chOff x="3729419" y="1263151"/>
              <a:chExt cx="4740582" cy="636598"/>
            </a:xfrm>
          </p:grpSpPr>
          <p:grpSp>
            <p:nvGrpSpPr>
              <p:cNvPr id="7" name="组合 6"/>
              <p:cNvGrpSpPr/>
              <p:nvPr/>
            </p:nvGrpSpPr>
            <p:grpSpPr>
              <a:xfrm flipH="1">
                <a:off x="7931839" y="1408005"/>
                <a:ext cx="538162" cy="491744"/>
                <a:chOff x="3722759" y="1408005"/>
                <a:chExt cx="538162" cy="491744"/>
              </a:xfrm>
            </p:grpSpPr>
            <p:sp>
              <p:nvSpPr>
                <p:cNvPr id="18" name="任意多边形 12"/>
                <p:cNvSpPr/>
                <p:nvPr/>
              </p:nvSpPr>
              <p:spPr>
                <a:xfrm>
                  <a:off x="372275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9" name="任意多边形 13"/>
                <p:cNvSpPr/>
                <p:nvPr/>
              </p:nvSpPr>
              <p:spPr>
                <a:xfrm>
                  <a:off x="407365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grpSp>
            <p:nvGrpSpPr>
              <p:cNvPr id="14" name="组合 13"/>
              <p:cNvGrpSpPr/>
              <p:nvPr/>
            </p:nvGrpSpPr>
            <p:grpSpPr>
              <a:xfrm>
                <a:off x="3729419" y="1408005"/>
                <a:ext cx="538162" cy="491744"/>
                <a:chOff x="3729419" y="1408005"/>
                <a:chExt cx="538162" cy="491744"/>
              </a:xfrm>
            </p:grpSpPr>
            <p:sp>
              <p:nvSpPr>
                <p:cNvPr id="16" name="任意多边形 10"/>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7" name="任意多边形 11"/>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11" name="矩形 10"/>
              <p:cNvSpPr/>
              <p:nvPr/>
            </p:nvSpPr>
            <p:spPr>
              <a:xfrm>
                <a:off x="4080310" y="1263151"/>
                <a:ext cx="4038800" cy="499612"/>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13" name="矩形 12"/>
            <p:cNvSpPr/>
            <p:nvPr/>
          </p:nvSpPr>
          <p:spPr>
            <a:xfrm>
              <a:off x="4273778" y="1242247"/>
              <a:ext cx="3651864" cy="534035"/>
            </a:xfrm>
            <a:prstGeom prst="rect">
              <a:avLst/>
            </a:prstGeom>
            <a:noFill/>
          </p:spPr>
          <p:txBody>
            <a:bodyPr wrap="square">
              <a:spAutoFit/>
            </a:bodyPr>
            <a:p>
              <a:pPr algn="ctr">
                <a:lnSpc>
                  <a:spcPct val="120000"/>
                </a:lnSpc>
              </a:pPr>
              <a:r>
                <a:rPr lang="zh-CN" altLang="en-US" sz="2400" b="1">
                  <a:solidFill>
                    <a:schemeClr val="bg1"/>
                  </a:solidFill>
                  <a:latin typeface="思源黑体 CN Heavy" panose="020B0A00000000000000" pitchFamily="34" charset="-122"/>
                  <a:ea typeface="思源黑体 CN Heavy" panose="020B0A00000000000000" pitchFamily="34" charset="-122"/>
                  <a:cs typeface="+mn-ea"/>
                </a:rPr>
                <a:t>（一）总体要求</a:t>
              </a:r>
              <a:endParaRPr lang="zh-CN" altLang="en-US" sz="2400" b="1">
                <a:solidFill>
                  <a:schemeClr val="bg1"/>
                </a:solidFill>
                <a:latin typeface="思源黑体 CN Heavy" panose="020B0A00000000000000" pitchFamily="34" charset="-122"/>
                <a:ea typeface="思源黑体 CN Heavy" panose="020B0A00000000000000" pitchFamily="34"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258445" y="184556"/>
            <a:ext cx="5070426" cy="565785"/>
            <a:chOff x="9015" y="2227"/>
            <a:chExt cx="7985" cy="891"/>
          </a:xfrm>
        </p:grpSpPr>
        <p:sp>
          <p:nvSpPr>
            <p:cNvPr id="89" name="TextBox 119"/>
            <p:cNvSpPr txBox="1"/>
            <p:nvPr/>
          </p:nvSpPr>
          <p:spPr>
            <a:xfrm>
              <a:off x="9963" y="2227"/>
              <a:ext cx="7037" cy="822"/>
            </a:xfrm>
            <a:prstGeom prst="rect">
              <a:avLst/>
            </a:prstGeom>
            <a:noFill/>
          </p:spPr>
          <p:txBody>
            <a:bodyPr wrap="square" rtlCol="0">
              <a:spAutoFit/>
            </a:bodyPr>
            <a:lstStyle/>
            <a:p>
              <a:pPr algn="l">
                <a:lnSpc>
                  <a:spcPct val="100000"/>
                </a:lnSpc>
              </a:pPr>
              <a:r>
                <a:rPr lang="zh-CN" altLang="en-US" sz="2800" b="1" dirty="0">
                  <a:solidFill>
                    <a:schemeClr val="tx1">
                      <a:lumMod val="65000"/>
                      <a:lumOff val="35000"/>
                    </a:schemeClr>
                  </a:solidFill>
                  <a:latin typeface="微软雅黑" panose="020B0503020204020204" charset="-122"/>
                  <a:ea typeface="微软雅黑" panose="020B0503020204020204" charset="-122"/>
                  <a:sym typeface="+mn-ea"/>
                </a:rPr>
                <a:t>主要内容</a:t>
              </a:r>
              <a:endParaRPr lang="zh-CN" altLang="en-US" sz="2800" b="1"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grpSp>
          <p:nvGrpSpPr>
            <p:cNvPr id="91" name="组合 90"/>
            <p:cNvGrpSpPr/>
            <p:nvPr/>
          </p:nvGrpSpPr>
          <p:grpSpPr>
            <a:xfrm>
              <a:off x="9015" y="2331"/>
              <a:ext cx="787" cy="787"/>
              <a:chOff x="8919" y="2734"/>
              <a:chExt cx="787" cy="787"/>
            </a:xfrm>
          </p:grpSpPr>
          <p:sp>
            <p:nvSpPr>
              <p:cNvPr id="93" name="椭圆 92"/>
              <p:cNvSpPr/>
              <p:nvPr/>
            </p:nvSpPr>
            <p:spPr>
              <a:xfrm>
                <a:off x="8919" y="2734"/>
                <a:ext cx="787" cy="787"/>
              </a:xfrm>
              <a:prstGeom prst="ellipse">
                <a:avLst/>
              </a:prstGeom>
              <a:solidFill>
                <a:srgbClr val="FF0000"/>
              </a:solidFill>
              <a:ln>
                <a:no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8957" y="2787"/>
                <a:ext cx="712" cy="628"/>
              </a:xfrm>
              <a:prstGeom prst="rect">
                <a:avLst/>
              </a:prstGeom>
              <a:noFill/>
            </p:spPr>
            <p:txBody>
              <a:bodyPr wrap="square" rtlCol="0">
                <a:spAutoFit/>
              </a:bodyPr>
              <a:lstStyle/>
              <a:p>
                <a:pPr algn="dist"/>
                <a:r>
                  <a:rPr lang="en-US" altLang="zh-CN" sz="2000" b="1">
                    <a:solidFill>
                      <a:schemeClr val="bg1"/>
                    </a:solidFill>
                  </a:rPr>
                  <a:t>2</a:t>
                </a:r>
                <a:endParaRPr lang="en-US" altLang="zh-CN" sz="2000" b="1">
                  <a:solidFill>
                    <a:schemeClr val="bg1"/>
                  </a:solidFill>
                </a:endParaRPr>
              </a:p>
            </p:txBody>
          </p:sp>
        </p:grpSp>
      </p:grpSp>
      <p:grpSp>
        <p:nvGrpSpPr>
          <p:cNvPr id="7" name="组合 6"/>
          <p:cNvGrpSpPr/>
          <p:nvPr/>
        </p:nvGrpSpPr>
        <p:grpSpPr>
          <a:xfrm>
            <a:off x="3729519" y="1306507"/>
            <a:ext cx="4740582" cy="657502"/>
            <a:chOff x="3729419" y="1242247"/>
            <a:chExt cx="4740582" cy="657502"/>
          </a:xfrm>
        </p:grpSpPr>
        <p:grpSp>
          <p:nvGrpSpPr>
            <p:cNvPr id="11" name="组合 10"/>
            <p:cNvGrpSpPr/>
            <p:nvPr/>
          </p:nvGrpSpPr>
          <p:grpSpPr>
            <a:xfrm>
              <a:off x="3729419" y="1263151"/>
              <a:ext cx="4740582" cy="636598"/>
              <a:chOff x="3729419" y="1263151"/>
              <a:chExt cx="4740582" cy="636598"/>
            </a:xfrm>
          </p:grpSpPr>
          <p:grpSp>
            <p:nvGrpSpPr>
              <p:cNvPr id="13" name="组合 12"/>
              <p:cNvGrpSpPr/>
              <p:nvPr/>
            </p:nvGrpSpPr>
            <p:grpSpPr>
              <a:xfrm flipH="1">
                <a:off x="7931839" y="1408005"/>
                <a:ext cx="538162" cy="491744"/>
                <a:chOff x="3722759" y="1408005"/>
                <a:chExt cx="538162" cy="491744"/>
              </a:xfrm>
            </p:grpSpPr>
            <p:sp>
              <p:nvSpPr>
                <p:cNvPr id="18" name="任意多边形 12"/>
                <p:cNvSpPr/>
                <p:nvPr/>
              </p:nvSpPr>
              <p:spPr>
                <a:xfrm>
                  <a:off x="372275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9" name="任意多边形 13"/>
                <p:cNvSpPr/>
                <p:nvPr/>
              </p:nvSpPr>
              <p:spPr>
                <a:xfrm>
                  <a:off x="407365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grpSp>
            <p:nvGrpSpPr>
              <p:cNvPr id="14" name="组合 13"/>
              <p:cNvGrpSpPr/>
              <p:nvPr/>
            </p:nvGrpSpPr>
            <p:grpSpPr>
              <a:xfrm>
                <a:off x="3729419" y="1408005"/>
                <a:ext cx="538162" cy="491744"/>
                <a:chOff x="3729419" y="1408005"/>
                <a:chExt cx="538162" cy="491744"/>
              </a:xfrm>
            </p:grpSpPr>
            <p:sp>
              <p:nvSpPr>
                <p:cNvPr id="16" name="任意多边形 10"/>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7" name="任意多边形 11"/>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20" name="矩形 19"/>
              <p:cNvSpPr/>
              <p:nvPr/>
            </p:nvSpPr>
            <p:spPr>
              <a:xfrm>
                <a:off x="4080310" y="1263151"/>
                <a:ext cx="4038800" cy="499612"/>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21" name="矩形 20"/>
            <p:cNvSpPr/>
            <p:nvPr/>
          </p:nvSpPr>
          <p:spPr>
            <a:xfrm>
              <a:off x="4273778" y="1242247"/>
              <a:ext cx="3651864" cy="534035"/>
            </a:xfrm>
            <a:prstGeom prst="rect">
              <a:avLst/>
            </a:prstGeom>
            <a:noFill/>
          </p:spPr>
          <p:txBody>
            <a:bodyPr wrap="square">
              <a:spAutoFit/>
            </a:bodyPr>
            <a:p>
              <a:pPr algn="ctr">
                <a:lnSpc>
                  <a:spcPct val="120000"/>
                </a:lnSpc>
              </a:pPr>
              <a:r>
                <a:rPr lang="zh-CN" altLang="en-US" sz="2400" b="1">
                  <a:solidFill>
                    <a:schemeClr val="bg1"/>
                  </a:solidFill>
                  <a:latin typeface="思源黑体 CN Heavy" panose="020B0A00000000000000" pitchFamily="34" charset="-122"/>
                  <a:ea typeface="思源黑体 CN Heavy" panose="020B0A00000000000000" pitchFamily="34" charset="-122"/>
                  <a:cs typeface="+mn-ea"/>
                </a:rPr>
                <a:t>（二）工作原则</a:t>
              </a:r>
              <a:endParaRPr lang="zh-CN" altLang="en-US" sz="2400" b="1">
                <a:solidFill>
                  <a:schemeClr val="bg1"/>
                </a:solidFill>
                <a:latin typeface="思源黑体 CN Heavy" panose="020B0A00000000000000" pitchFamily="34" charset="-122"/>
                <a:ea typeface="思源黑体 CN Heavy" panose="020B0A00000000000000" pitchFamily="34" charset="-122"/>
                <a:cs typeface="+mn-ea"/>
              </a:endParaRPr>
            </a:p>
          </p:txBody>
        </p:sp>
      </p:grpSp>
      <p:grpSp>
        <p:nvGrpSpPr>
          <p:cNvPr id="51" name="组合 50"/>
          <p:cNvGrpSpPr/>
          <p:nvPr/>
        </p:nvGrpSpPr>
        <p:grpSpPr>
          <a:xfrm>
            <a:off x="609657" y="2575885"/>
            <a:ext cx="5397443" cy="787400"/>
            <a:chOff x="1851595" y="3784600"/>
            <a:chExt cx="5397443" cy="787400"/>
          </a:xfrm>
        </p:grpSpPr>
        <p:grpSp>
          <p:nvGrpSpPr>
            <p:cNvPr id="52" name="组合 51"/>
            <p:cNvGrpSpPr/>
            <p:nvPr/>
          </p:nvGrpSpPr>
          <p:grpSpPr>
            <a:xfrm>
              <a:off x="1851595" y="3784600"/>
              <a:ext cx="800221" cy="787400"/>
              <a:chOff x="2603963" y="3848100"/>
              <a:chExt cx="1198858" cy="787400"/>
            </a:xfrm>
          </p:grpSpPr>
          <p:sp>
            <p:nvSpPr>
              <p:cNvPr id="53" name="矩形 52"/>
              <p:cNvSpPr/>
              <p:nvPr/>
            </p:nvSpPr>
            <p:spPr>
              <a:xfrm>
                <a:off x="2603964" y="3848100"/>
                <a:ext cx="1198857" cy="787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4" name="矩形 53"/>
              <p:cNvSpPr/>
              <p:nvPr/>
            </p:nvSpPr>
            <p:spPr>
              <a:xfrm>
                <a:off x="2603963" y="4010968"/>
                <a:ext cx="1198857" cy="461665"/>
              </a:xfrm>
              <a:prstGeom prst="rect">
                <a:avLst/>
              </a:prstGeom>
            </p:spPr>
            <p:txBody>
              <a:bodyPr wrap="none">
                <a:spAutoFit/>
              </a:bodyPr>
              <a:p>
                <a:pPr algn="ctr"/>
                <a:r>
                  <a:rPr lang="zh-CN" altLang="en-US" sz="24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一是</a:t>
                </a:r>
                <a:endParaRPr lang="zh-CN" altLang="en-US" sz="24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nvGrpSpPr>
            <p:cNvPr id="55" name="组合 54"/>
            <p:cNvGrpSpPr/>
            <p:nvPr/>
          </p:nvGrpSpPr>
          <p:grpSpPr>
            <a:xfrm>
              <a:off x="2695428" y="3784600"/>
              <a:ext cx="4553610" cy="787400"/>
              <a:chOff x="3824550" y="3848100"/>
              <a:chExt cx="4553610" cy="787400"/>
            </a:xfrm>
          </p:grpSpPr>
          <p:sp>
            <p:nvSpPr>
              <p:cNvPr id="56" name="矩形 55"/>
              <p:cNvSpPr/>
              <p:nvPr/>
            </p:nvSpPr>
            <p:spPr>
              <a:xfrm>
                <a:off x="3824550" y="3848100"/>
                <a:ext cx="4553610" cy="787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7" name="矩形 56"/>
              <p:cNvSpPr/>
              <p:nvPr/>
            </p:nvSpPr>
            <p:spPr>
              <a:xfrm>
                <a:off x="3881700" y="3955568"/>
                <a:ext cx="4496460" cy="491490"/>
              </a:xfrm>
              <a:prstGeom prst="rect">
                <a:avLst/>
              </a:prstGeom>
            </p:spPr>
            <p:txBody>
              <a:bodyPr wrap="square">
                <a:spAutoFit/>
              </a:bodyPr>
              <a:p>
                <a:pPr>
                  <a:lnSpc>
                    <a:spcPct val="130000"/>
                  </a:lnSpc>
                  <a:spcBef>
                    <a:spcPts val="600"/>
                  </a:spcBef>
                </a:pPr>
                <a:r>
                  <a:rPr lang="zh-CN" altLang="en-US" sz="2000" kern="0">
                    <a:latin typeface="思源黑体 CN Heavy" panose="020B0A00000000000000" pitchFamily="34" charset="-122"/>
                    <a:ea typeface="思源黑体 CN Heavy" panose="020B0A00000000000000" pitchFamily="34" charset="-122"/>
                    <a:cs typeface="+mn-ea"/>
                    <a:sym typeface="思源黑体 CN Regular" panose="020B0500000000000000" pitchFamily="34" charset="-122"/>
                  </a:rPr>
                  <a:t>聚焦不折不扣，紧跟核心、坚定前行</a:t>
                </a:r>
                <a:endParaRPr lang="zh-CN" altLang="en-US" sz="2000" kern="0">
                  <a:latin typeface="思源黑体 CN Heavy" panose="020B0A00000000000000" pitchFamily="34" charset="-122"/>
                  <a:ea typeface="思源黑体 CN Heavy" panose="020B0A00000000000000" pitchFamily="34" charset="-122"/>
                  <a:cs typeface="+mn-ea"/>
                  <a:sym typeface="思源黑体 CN Regular" panose="020B0500000000000000" pitchFamily="34" charset="-122"/>
                </a:endParaRPr>
              </a:p>
            </p:txBody>
          </p:sp>
        </p:grpSp>
      </p:grpSp>
      <p:grpSp>
        <p:nvGrpSpPr>
          <p:cNvPr id="58" name="组合 57"/>
          <p:cNvGrpSpPr/>
          <p:nvPr/>
        </p:nvGrpSpPr>
        <p:grpSpPr>
          <a:xfrm>
            <a:off x="6238932" y="2575885"/>
            <a:ext cx="5397443" cy="787400"/>
            <a:chOff x="1851595" y="3784600"/>
            <a:chExt cx="5397443" cy="787400"/>
          </a:xfrm>
        </p:grpSpPr>
        <p:grpSp>
          <p:nvGrpSpPr>
            <p:cNvPr id="59" name="组合 58"/>
            <p:cNvGrpSpPr/>
            <p:nvPr/>
          </p:nvGrpSpPr>
          <p:grpSpPr>
            <a:xfrm>
              <a:off x="1851595" y="3784600"/>
              <a:ext cx="800221" cy="787400"/>
              <a:chOff x="2603963" y="3848100"/>
              <a:chExt cx="1198858" cy="787400"/>
            </a:xfrm>
          </p:grpSpPr>
          <p:sp>
            <p:nvSpPr>
              <p:cNvPr id="60" name="矩形 59"/>
              <p:cNvSpPr/>
              <p:nvPr/>
            </p:nvSpPr>
            <p:spPr>
              <a:xfrm>
                <a:off x="2603964" y="3848100"/>
                <a:ext cx="1198857" cy="787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1" name="矩形 60"/>
              <p:cNvSpPr/>
              <p:nvPr/>
            </p:nvSpPr>
            <p:spPr>
              <a:xfrm>
                <a:off x="2603963" y="4010968"/>
                <a:ext cx="1198856" cy="461665"/>
              </a:xfrm>
              <a:prstGeom prst="rect">
                <a:avLst/>
              </a:prstGeom>
            </p:spPr>
            <p:txBody>
              <a:bodyPr wrap="none">
                <a:spAutoFit/>
              </a:bodyPr>
              <a:p>
                <a:pPr algn="ctr"/>
                <a:r>
                  <a:rPr lang="zh-CN" altLang="en-US" sz="24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二是</a:t>
                </a:r>
                <a:endParaRPr lang="zh-CN" altLang="en-US" sz="24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nvGrpSpPr>
            <p:cNvPr id="62" name="组合 61"/>
            <p:cNvGrpSpPr/>
            <p:nvPr/>
          </p:nvGrpSpPr>
          <p:grpSpPr>
            <a:xfrm>
              <a:off x="2695428" y="3784600"/>
              <a:ext cx="4553610" cy="787400"/>
              <a:chOff x="3824550" y="3848100"/>
              <a:chExt cx="4553610" cy="787400"/>
            </a:xfrm>
          </p:grpSpPr>
          <p:sp>
            <p:nvSpPr>
              <p:cNvPr id="63" name="矩形 62"/>
              <p:cNvSpPr/>
              <p:nvPr/>
            </p:nvSpPr>
            <p:spPr>
              <a:xfrm>
                <a:off x="3824550" y="3848100"/>
                <a:ext cx="4553610" cy="787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4" name="矩形 63"/>
              <p:cNvSpPr/>
              <p:nvPr/>
            </p:nvSpPr>
            <p:spPr>
              <a:xfrm>
                <a:off x="3881700" y="3955568"/>
                <a:ext cx="4496460" cy="491490"/>
              </a:xfrm>
              <a:prstGeom prst="rect">
                <a:avLst/>
              </a:prstGeom>
            </p:spPr>
            <p:txBody>
              <a:bodyPr wrap="square">
                <a:spAutoFit/>
              </a:bodyPr>
              <a:p>
                <a:pPr>
                  <a:lnSpc>
                    <a:spcPct val="130000"/>
                  </a:lnSpc>
                  <a:spcBef>
                    <a:spcPts val="600"/>
                  </a:spcBef>
                </a:pPr>
                <a:r>
                  <a:rPr lang="zh-CN" altLang="en-US" sz="2000" kern="0">
                    <a:latin typeface="思源黑体 CN Heavy" panose="020B0A00000000000000" pitchFamily="34" charset="-122"/>
                    <a:ea typeface="思源黑体 CN Heavy" panose="020B0A00000000000000" pitchFamily="34" charset="-122"/>
                    <a:cs typeface="+mn-ea"/>
                    <a:sym typeface="思源黑体 CN Regular" panose="020B0500000000000000" pitchFamily="34" charset="-122"/>
                  </a:rPr>
                  <a:t>聚焦雷厉风行，抢抓机遇、只争朝夕</a:t>
                </a:r>
                <a:endParaRPr lang="zh-CN" altLang="en-US" sz="2000" kern="0">
                  <a:latin typeface="思源黑体 CN Heavy" panose="020B0A00000000000000" pitchFamily="34" charset="-122"/>
                  <a:ea typeface="思源黑体 CN Heavy" panose="020B0A00000000000000" pitchFamily="34" charset="-122"/>
                  <a:cs typeface="+mn-ea"/>
                  <a:sym typeface="思源黑体 CN Regular" panose="020B0500000000000000" pitchFamily="34" charset="-122"/>
                </a:endParaRPr>
              </a:p>
            </p:txBody>
          </p:sp>
        </p:grpSp>
      </p:grpSp>
      <p:grpSp>
        <p:nvGrpSpPr>
          <p:cNvPr id="65" name="组合 64"/>
          <p:cNvGrpSpPr/>
          <p:nvPr/>
        </p:nvGrpSpPr>
        <p:grpSpPr>
          <a:xfrm>
            <a:off x="609657" y="3880810"/>
            <a:ext cx="5397443" cy="787400"/>
            <a:chOff x="1851595" y="3784600"/>
            <a:chExt cx="5397443" cy="787400"/>
          </a:xfrm>
        </p:grpSpPr>
        <p:grpSp>
          <p:nvGrpSpPr>
            <p:cNvPr id="66" name="组合 65"/>
            <p:cNvGrpSpPr/>
            <p:nvPr/>
          </p:nvGrpSpPr>
          <p:grpSpPr>
            <a:xfrm>
              <a:off x="1851595" y="3784600"/>
              <a:ext cx="800220" cy="787400"/>
              <a:chOff x="2603964" y="3848100"/>
              <a:chExt cx="1198857" cy="787400"/>
            </a:xfrm>
          </p:grpSpPr>
          <p:sp>
            <p:nvSpPr>
              <p:cNvPr id="67" name="矩形 66"/>
              <p:cNvSpPr/>
              <p:nvPr/>
            </p:nvSpPr>
            <p:spPr>
              <a:xfrm>
                <a:off x="2603964" y="3848100"/>
                <a:ext cx="1198857" cy="787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8" name="矩形 67"/>
              <p:cNvSpPr/>
              <p:nvPr/>
            </p:nvSpPr>
            <p:spPr>
              <a:xfrm>
                <a:off x="2603964" y="4010968"/>
                <a:ext cx="1198856" cy="461665"/>
              </a:xfrm>
              <a:prstGeom prst="rect">
                <a:avLst/>
              </a:prstGeom>
            </p:spPr>
            <p:txBody>
              <a:bodyPr wrap="none">
                <a:spAutoFit/>
              </a:bodyPr>
              <a:p>
                <a:pPr algn="ctr"/>
                <a:r>
                  <a:rPr lang="zh-CN" altLang="en-US" sz="24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三是</a:t>
                </a:r>
                <a:endParaRPr lang="zh-CN" altLang="en-US" sz="24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nvGrpSpPr>
            <p:cNvPr id="69" name="组合 68"/>
            <p:cNvGrpSpPr/>
            <p:nvPr/>
          </p:nvGrpSpPr>
          <p:grpSpPr>
            <a:xfrm>
              <a:off x="2695428" y="3784600"/>
              <a:ext cx="4553610" cy="787400"/>
              <a:chOff x="3824550" y="3848100"/>
              <a:chExt cx="4553610" cy="787400"/>
            </a:xfrm>
          </p:grpSpPr>
          <p:sp>
            <p:nvSpPr>
              <p:cNvPr id="70" name="矩形 69"/>
              <p:cNvSpPr/>
              <p:nvPr/>
            </p:nvSpPr>
            <p:spPr>
              <a:xfrm>
                <a:off x="3824550" y="3848100"/>
                <a:ext cx="4553610" cy="787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1" name="矩形 70"/>
              <p:cNvSpPr/>
              <p:nvPr/>
            </p:nvSpPr>
            <p:spPr>
              <a:xfrm>
                <a:off x="3881700" y="3955568"/>
                <a:ext cx="4496460" cy="491490"/>
              </a:xfrm>
              <a:prstGeom prst="rect">
                <a:avLst/>
              </a:prstGeom>
            </p:spPr>
            <p:txBody>
              <a:bodyPr wrap="square">
                <a:spAutoFit/>
              </a:bodyPr>
              <a:p>
                <a:pPr>
                  <a:lnSpc>
                    <a:spcPct val="130000"/>
                  </a:lnSpc>
                  <a:spcBef>
                    <a:spcPts val="600"/>
                  </a:spcBef>
                </a:pPr>
                <a:r>
                  <a:rPr lang="zh-CN" altLang="en-US" sz="2000" kern="0">
                    <a:latin typeface="思源黑体 CN Heavy" panose="020B0A00000000000000" pitchFamily="34" charset="-122"/>
                    <a:ea typeface="思源黑体 CN Heavy" panose="020B0A00000000000000" pitchFamily="34" charset="-122"/>
                    <a:cs typeface="+mn-ea"/>
                    <a:sym typeface="思源黑体 CN Regular" panose="020B0500000000000000" pitchFamily="34" charset="-122"/>
                  </a:rPr>
                  <a:t>聚焦求真务实，步步为营、久久为功</a:t>
                </a:r>
                <a:endParaRPr lang="zh-CN" altLang="en-US" sz="2000" kern="0">
                  <a:latin typeface="思源黑体 CN Heavy" panose="020B0A00000000000000" pitchFamily="34" charset="-122"/>
                  <a:ea typeface="思源黑体 CN Heavy" panose="020B0A00000000000000" pitchFamily="34" charset="-122"/>
                  <a:cs typeface="+mn-ea"/>
                  <a:sym typeface="思源黑体 CN Regular" panose="020B0500000000000000" pitchFamily="34" charset="-122"/>
                </a:endParaRPr>
              </a:p>
            </p:txBody>
          </p:sp>
        </p:grpSp>
      </p:grpSp>
      <p:grpSp>
        <p:nvGrpSpPr>
          <p:cNvPr id="72" name="组合 71"/>
          <p:cNvGrpSpPr/>
          <p:nvPr/>
        </p:nvGrpSpPr>
        <p:grpSpPr>
          <a:xfrm>
            <a:off x="6238932" y="3880810"/>
            <a:ext cx="5397443" cy="787400"/>
            <a:chOff x="1851595" y="3784600"/>
            <a:chExt cx="5397443" cy="787400"/>
          </a:xfrm>
        </p:grpSpPr>
        <p:grpSp>
          <p:nvGrpSpPr>
            <p:cNvPr id="73" name="组合 72"/>
            <p:cNvGrpSpPr/>
            <p:nvPr/>
          </p:nvGrpSpPr>
          <p:grpSpPr>
            <a:xfrm>
              <a:off x="1851595" y="3784600"/>
              <a:ext cx="800220" cy="787400"/>
              <a:chOff x="2603964" y="3848100"/>
              <a:chExt cx="1198857" cy="787400"/>
            </a:xfrm>
          </p:grpSpPr>
          <p:sp>
            <p:nvSpPr>
              <p:cNvPr id="74" name="矩形 73"/>
              <p:cNvSpPr/>
              <p:nvPr/>
            </p:nvSpPr>
            <p:spPr>
              <a:xfrm>
                <a:off x="2603964" y="3848100"/>
                <a:ext cx="1198857" cy="787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5" name="矩形 74"/>
              <p:cNvSpPr/>
              <p:nvPr/>
            </p:nvSpPr>
            <p:spPr>
              <a:xfrm>
                <a:off x="2603964" y="4010968"/>
                <a:ext cx="1198856" cy="461665"/>
              </a:xfrm>
              <a:prstGeom prst="rect">
                <a:avLst/>
              </a:prstGeom>
            </p:spPr>
            <p:txBody>
              <a:bodyPr wrap="none">
                <a:spAutoFit/>
              </a:bodyPr>
              <a:p>
                <a:pPr algn="ctr"/>
                <a:r>
                  <a:rPr lang="zh-CN" altLang="en-US" sz="24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四是</a:t>
                </a:r>
                <a:endParaRPr lang="zh-CN" altLang="en-US" sz="2400" b="1">
                  <a:solidFill>
                    <a:schemeClr val="bg1"/>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nvGrpSpPr>
            <p:cNvPr id="76" name="组合 75"/>
            <p:cNvGrpSpPr/>
            <p:nvPr/>
          </p:nvGrpSpPr>
          <p:grpSpPr>
            <a:xfrm>
              <a:off x="2695428" y="3784600"/>
              <a:ext cx="4553610" cy="787400"/>
              <a:chOff x="3824550" y="3848100"/>
              <a:chExt cx="4553610" cy="787400"/>
            </a:xfrm>
          </p:grpSpPr>
          <p:sp>
            <p:nvSpPr>
              <p:cNvPr id="77" name="矩形 76"/>
              <p:cNvSpPr/>
              <p:nvPr/>
            </p:nvSpPr>
            <p:spPr>
              <a:xfrm>
                <a:off x="3824550" y="3848100"/>
                <a:ext cx="4553610" cy="787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8" name="矩形 77"/>
              <p:cNvSpPr/>
              <p:nvPr/>
            </p:nvSpPr>
            <p:spPr>
              <a:xfrm>
                <a:off x="3881700" y="3955568"/>
                <a:ext cx="4496460" cy="491490"/>
              </a:xfrm>
              <a:prstGeom prst="rect">
                <a:avLst/>
              </a:prstGeom>
            </p:spPr>
            <p:txBody>
              <a:bodyPr wrap="square">
                <a:spAutoFit/>
              </a:bodyPr>
              <a:p>
                <a:pPr>
                  <a:lnSpc>
                    <a:spcPct val="130000"/>
                  </a:lnSpc>
                  <a:spcBef>
                    <a:spcPts val="600"/>
                  </a:spcBef>
                </a:pPr>
                <a:r>
                  <a:rPr lang="zh-CN" altLang="en-US" sz="2000" kern="0">
                    <a:latin typeface="思源黑体 CN Heavy" panose="020B0A00000000000000" pitchFamily="34" charset="-122"/>
                    <a:ea typeface="思源黑体 CN Heavy" panose="020B0A00000000000000" pitchFamily="34" charset="-122"/>
                    <a:cs typeface="+mn-ea"/>
                    <a:sym typeface="思源黑体 CN Regular" panose="020B0500000000000000" pitchFamily="34" charset="-122"/>
                  </a:rPr>
                  <a:t>聚焦敢作善为，树牢导向、激发活力</a:t>
                </a:r>
                <a:endParaRPr lang="zh-CN" altLang="en-US" sz="2000" kern="0">
                  <a:latin typeface="思源黑体 CN Heavy" panose="020B0A00000000000000" pitchFamily="34" charset="-122"/>
                  <a:ea typeface="思源黑体 CN Heavy" panose="020B0A00000000000000" pitchFamily="34" charset="-122"/>
                  <a:cs typeface="+mn-ea"/>
                  <a:sym typeface="思源黑体 CN Regular" panose="020B0500000000000000" pitchFamily="34" charset="-122"/>
                </a:endParaRPr>
              </a:p>
            </p:txBody>
          </p:sp>
        </p:grpSp>
      </p:grpSp>
      <p:sp>
        <p:nvSpPr>
          <p:cNvPr id="100" name="文本框 99"/>
          <p:cNvSpPr txBox="1"/>
          <p:nvPr/>
        </p:nvSpPr>
        <p:spPr>
          <a:xfrm>
            <a:off x="609600" y="5099050"/>
            <a:ext cx="11027410" cy="953135"/>
          </a:xfrm>
          <a:prstGeom prst="rect">
            <a:avLst/>
          </a:prstGeom>
          <a:noFill/>
          <a:ln w="15875" cmpd="sng">
            <a:solidFill>
              <a:srgbClr val="FF0000"/>
            </a:solidFill>
            <a:prstDash val="sysDot"/>
          </a:ln>
        </p:spPr>
        <p:txBody>
          <a:bodyPr wrap="square">
            <a:spAutoFit/>
          </a:bodyPr>
          <a:p>
            <a:pPr marL="0" indent="0" algn="l">
              <a:lnSpc>
                <a:spcPct val="140000"/>
              </a:lnSpc>
            </a:pPr>
            <a:r>
              <a:rPr lang="en-US" altLang="zh-CN" sz="2000" b="0">
                <a:solidFill>
                  <a:srgbClr val="070707"/>
                </a:solidFill>
                <a:latin typeface="微软雅黑" panose="020B0503020204020204" charset="-122"/>
                <a:ea typeface="微软雅黑" panose="020B0503020204020204" charset="-122"/>
              </a:rPr>
              <a:t>       </a:t>
            </a:r>
            <a:r>
              <a:rPr lang="zh-CN" sz="2000" b="0">
                <a:solidFill>
                  <a:srgbClr val="070707"/>
                </a:solidFill>
                <a:latin typeface="微软雅黑" panose="020B0503020204020204" charset="-122"/>
                <a:ea typeface="微软雅黑" panose="020B0503020204020204" charset="-122"/>
              </a:rPr>
              <a:t>明确提出要将抓落实作为政治责任和首要任务，抓住一切有利时机，利用一切有利条件，把时间效益最大化、把工作效率最优化，推动各项工作落地见效。</a:t>
            </a:r>
            <a:endParaRPr lang="zh-CN" altLang="en-US" sz="20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53" presetClass="entr" presetSubtype="16" fill="hold" nodeType="afterEffec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500"/>
                            </p:stCondLst>
                            <p:childTnLst>
                              <p:par>
                                <p:cTn id="15" presetID="53" presetClass="entr" presetSubtype="16" fill="hold" nodeType="afterEffec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53" presetClass="entr" presetSubtype="16" fill="hold" nodeType="afterEffect">
                                  <p:childTnLst>
                                    <p:set>
                                      <p:cBhvr>
                                        <p:cTn id="22" dur="1" fill="hold">
                                          <p:stCondLst>
                                            <p:cond delay="0"/>
                                          </p:stCondLst>
                                        </p:cTn>
                                        <p:tgtEl>
                                          <p:spTgt spid="65"/>
                                        </p:tgtEl>
                                        <p:attrNameLst>
                                          <p:attrName>style.visibility</p:attrName>
                                        </p:attrNameLst>
                                      </p:cBhvr>
                                      <p:to>
                                        <p:strVal val="visible"/>
                                      </p:to>
                                    </p:set>
                                    <p:anim calcmode="lin" valueType="num">
                                      <p:cBhvr>
                                        <p:cTn id="23" dur="500" fill="hold"/>
                                        <p:tgtEl>
                                          <p:spTgt spid="65"/>
                                        </p:tgtEl>
                                        <p:attrNameLst>
                                          <p:attrName>ppt_w</p:attrName>
                                        </p:attrNameLst>
                                      </p:cBhvr>
                                      <p:tavLst>
                                        <p:tav tm="0">
                                          <p:val>
                                            <p:fltVal val="0"/>
                                          </p:val>
                                        </p:tav>
                                        <p:tav tm="100000">
                                          <p:val>
                                            <p:strVal val="#ppt_w"/>
                                          </p:val>
                                        </p:tav>
                                      </p:tavLst>
                                    </p:anim>
                                    <p:anim calcmode="lin" valueType="num">
                                      <p:cBhvr>
                                        <p:cTn id="24" dur="500" fill="hold"/>
                                        <p:tgtEl>
                                          <p:spTgt spid="65"/>
                                        </p:tgtEl>
                                        <p:attrNameLst>
                                          <p:attrName>ppt_h</p:attrName>
                                        </p:attrNameLst>
                                      </p:cBhvr>
                                      <p:tavLst>
                                        <p:tav tm="0">
                                          <p:val>
                                            <p:fltVal val="0"/>
                                          </p:val>
                                        </p:tav>
                                        <p:tav tm="100000">
                                          <p:val>
                                            <p:strVal val="#ppt_h"/>
                                          </p:val>
                                        </p:tav>
                                      </p:tavLst>
                                    </p:anim>
                                    <p:animEffect transition="in" filter="fade">
                                      <p:cBhvr>
                                        <p:cTn id="25" dur="500"/>
                                        <p:tgtEl>
                                          <p:spTgt spid="65"/>
                                        </p:tgtEl>
                                      </p:cBhvr>
                                    </p:animEffect>
                                  </p:childTnLst>
                                </p:cTn>
                              </p:par>
                            </p:childTnLst>
                          </p:cTn>
                        </p:par>
                        <p:par>
                          <p:cTn id="26" fill="hold">
                            <p:stCondLst>
                              <p:cond delay="2500"/>
                            </p:stCondLst>
                            <p:childTnLst>
                              <p:par>
                                <p:cTn id="27" presetID="53" presetClass="entr" presetSubtype="16" fill="hold" nodeType="afterEffect">
                                  <p:childTnLst>
                                    <p:set>
                                      <p:cBhvr>
                                        <p:cTn id="28" dur="1" fill="hold">
                                          <p:stCondLst>
                                            <p:cond delay="0"/>
                                          </p:stCondLst>
                                        </p:cTn>
                                        <p:tgtEl>
                                          <p:spTgt spid="72"/>
                                        </p:tgtEl>
                                        <p:attrNameLst>
                                          <p:attrName>style.visibility</p:attrName>
                                        </p:attrNameLst>
                                      </p:cBhvr>
                                      <p:to>
                                        <p:strVal val="visible"/>
                                      </p:to>
                                    </p:set>
                                    <p:anim calcmode="lin" valueType="num">
                                      <p:cBhvr>
                                        <p:cTn id="29" dur="500" fill="hold"/>
                                        <p:tgtEl>
                                          <p:spTgt spid="72"/>
                                        </p:tgtEl>
                                        <p:attrNameLst>
                                          <p:attrName>ppt_w</p:attrName>
                                        </p:attrNameLst>
                                      </p:cBhvr>
                                      <p:tavLst>
                                        <p:tav tm="0">
                                          <p:val>
                                            <p:fltVal val="0"/>
                                          </p:val>
                                        </p:tav>
                                        <p:tav tm="100000">
                                          <p:val>
                                            <p:strVal val="#ppt_w"/>
                                          </p:val>
                                        </p:tav>
                                      </p:tavLst>
                                    </p:anim>
                                    <p:anim calcmode="lin" valueType="num">
                                      <p:cBhvr>
                                        <p:cTn id="30" dur="500" fill="hold"/>
                                        <p:tgtEl>
                                          <p:spTgt spid="72"/>
                                        </p:tgtEl>
                                        <p:attrNameLst>
                                          <p:attrName>ppt_h</p:attrName>
                                        </p:attrNameLst>
                                      </p:cBhvr>
                                      <p:tavLst>
                                        <p:tav tm="0">
                                          <p:val>
                                            <p:fltVal val="0"/>
                                          </p:val>
                                        </p:tav>
                                        <p:tav tm="100000">
                                          <p:val>
                                            <p:strVal val="#ppt_h"/>
                                          </p:val>
                                        </p:tav>
                                      </p:tavLst>
                                    </p:anim>
                                    <p:animEffect transition="in" filter="fad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258445" y="184556"/>
            <a:ext cx="5070426" cy="565785"/>
            <a:chOff x="9015" y="2227"/>
            <a:chExt cx="7985" cy="891"/>
          </a:xfrm>
        </p:grpSpPr>
        <p:sp>
          <p:nvSpPr>
            <p:cNvPr id="89" name="TextBox 119"/>
            <p:cNvSpPr txBox="1"/>
            <p:nvPr/>
          </p:nvSpPr>
          <p:spPr>
            <a:xfrm>
              <a:off x="9963" y="2227"/>
              <a:ext cx="7037" cy="822"/>
            </a:xfrm>
            <a:prstGeom prst="rect">
              <a:avLst/>
            </a:prstGeom>
            <a:noFill/>
          </p:spPr>
          <p:txBody>
            <a:bodyPr wrap="square" rtlCol="0">
              <a:spAutoFit/>
            </a:bodyPr>
            <a:lstStyle/>
            <a:p>
              <a:pPr algn="l">
                <a:lnSpc>
                  <a:spcPct val="100000"/>
                </a:lnSpc>
              </a:pPr>
              <a:r>
                <a:rPr lang="zh-CN" altLang="en-US" sz="2800" b="1" dirty="0">
                  <a:solidFill>
                    <a:schemeClr val="tx1">
                      <a:lumMod val="65000"/>
                      <a:lumOff val="35000"/>
                    </a:schemeClr>
                  </a:solidFill>
                  <a:latin typeface="微软雅黑" panose="020B0503020204020204" charset="-122"/>
                  <a:ea typeface="微软雅黑" panose="020B0503020204020204" charset="-122"/>
                  <a:sym typeface="+mn-ea"/>
                </a:rPr>
                <a:t>主要内容</a:t>
              </a:r>
              <a:endParaRPr lang="zh-CN" altLang="en-US" sz="2800" b="1"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grpSp>
          <p:nvGrpSpPr>
            <p:cNvPr id="91" name="组合 90"/>
            <p:cNvGrpSpPr/>
            <p:nvPr/>
          </p:nvGrpSpPr>
          <p:grpSpPr>
            <a:xfrm>
              <a:off x="9015" y="2331"/>
              <a:ext cx="787" cy="787"/>
              <a:chOff x="8919" y="2734"/>
              <a:chExt cx="787" cy="787"/>
            </a:xfrm>
          </p:grpSpPr>
          <p:sp>
            <p:nvSpPr>
              <p:cNvPr id="93" name="椭圆 92"/>
              <p:cNvSpPr/>
              <p:nvPr/>
            </p:nvSpPr>
            <p:spPr>
              <a:xfrm>
                <a:off x="8919" y="2734"/>
                <a:ext cx="787" cy="787"/>
              </a:xfrm>
              <a:prstGeom prst="ellipse">
                <a:avLst/>
              </a:prstGeom>
              <a:solidFill>
                <a:srgbClr val="FF0000"/>
              </a:solidFill>
              <a:ln>
                <a:no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8957" y="2787"/>
                <a:ext cx="712" cy="628"/>
              </a:xfrm>
              <a:prstGeom prst="rect">
                <a:avLst/>
              </a:prstGeom>
              <a:noFill/>
            </p:spPr>
            <p:txBody>
              <a:bodyPr wrap="square" rtlCol="0">
                <a:spAutoFit/>
              </a:bodyPr>
              <a:lstStyle/>
              <a:p>
                <a:pPr algn="dist"/>
                <a:r>
                  <a:rPr lang="en-US" altLang="zh-CN" sz="2000" b="1">
                    <a:solidFill>
                      <a:schemeClr val="bg1"/>
                    </a:solidFill>
                  </a:rPr>
                  <a:t>2</a:t>
                </a:r>
                <a:endParaRPr lang="en-US" altLang="zh-CN" sz="2000" b="1">
                  <a:solidFill>
                    <a:schemeClr val="bg1"/>
                  </a:solidFill>
                </a:endParaRPr>
              </a:p>
            </p:txBody>
          </p:sp>
        </p:grpSp>
      </p:grpSp>
      <p:grpSp>
        <p:nvGrpSpPr>
          <p:cNvPr id="14" name="组合 13"/>
          <p:cNvGrpSpPr/>
          <p:nvPr/>
        </p:nvGrpSpPr>
        <p:grpSpPr>
          <a:xfrm>
            <a:off x="3034665" y="2074553"/>
            <a:ext cx="6179820" cy="1221732"/>
            <a:chOff x="5211916" y="1524373"/>
            <a:chExt cx="3785548" cy="1564363"/>
          </a:xfrm>
        </p:grpSpPr>
        <p:grpSp>
          <p:nvGrpSpPr>
            <p:cNvPr id="16" name="组合 15"/>
            <p:cNvGrpSpPr/>
            <p:nvPr/>
          </p:nvGrpSpPr>
          <p:grpSpPr>
            <a:xfrm>
              <a:off x="5211916" y="1571522"/>
              <a:ext cx="3785548" cy="1517214"/>
              <a:chOff x="7311932" y="1559150"/>
              <a:chExt cx="3785548" cy="1517214"/>
            </a:xfrm>
          </p:grpSpPr>
          <p:sp>
            <p:nvSpPr>
              <p:cNvPr id="17" name="PA-圆角矩形 10"/>
              <p:cNvSpPr/>
              <p:nvPr>
                <p:custDataLst>
                  <p:tags r:id="rId1"/>
                </p:custDataLst>
              </p:nvPr>
            </p:nvSpPr>
            <p:spPr>
              <a:xfrm>
                <a:off x="7311932" y="1559150"/>
                <a:ext cx="3785548" cy="1517214"/>
              </a:xfrm>
              <a:prstGeom prst="roundRect">
                <a:avLst>
                  <a:gd name="adj" fmla="val 9257"/>
                </a:avLst>
              </a:prstGeom>
              <a:solidFill>
                <a:schemeClr val="bg1"/>
              </a:solidFill>
              <a:ln>
                <a:no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包图简圆体" panose="02010600030101010101" pitchFamily="2" charset="-122"/>
                  <a:ea typeface="包图简圆体" panose="02010600030101010101" pitchFamily="2" charset="-122"/>
                </a:endParaRPr>
              </a:p>
            </p:txBody>
          </p:sp>
          <p:sp>
            <p:nvSpPr>
              <p:cNvPr id="19" name="矩形: 圆角 19"/>
              <p:cNvSpPr/>
              <p:nvPr/>
            </p:nvSpPr>
            <p:spPr>
              <a:xfrm>
                <a:off x="7311943" y="2039911"/>
                <a:ext cx="53340" cy="55626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CN Medium" panose="020B0600000000000000" pitchFamily="34" charset="-122"/>
                  <a:ea typeface="思源黑体 CN Medium" panose="020B0600000000000000" pitchFamily="34" charset="-122"/>
                </a:endParaRPr>
              </a:p>
            </p:txBody>
          </p:sp>
        </p:grpSp>
        <p:sp>
          <p:nvSpPr>
            <p:cNvPr id="20" name="矩形 19"/>
            <p:cNvSpPr/>
            <p:nvPr/>
          </p:nvSpPr>
          <p:spPr>
            <a:xfrm>
              <a:off x="5299795" y="1524373"/>
              <a:ext cx="3543917" cy="1220438"/>
            </a:xfrm>
            <a:prstGeom prst="rect">
              <a:avLst/>
            </a:prstGeom>
          </p:spPr>
          <p:txBody>
            <a:bodyPr wrap="square">
              <a:spAutoFit/>
            </a:bodyPr>
            <a:lstStyle/>
            <a:p>
              <a:pPr marL="285750" indent="-285750">
                <a:lnSpc>
                  <a:spcPct val="200000"/>
                </a:lnSpc>
                <a:buFont typeface="Arial" panose="02080604020202020204" pitchFamily="34" charset="0"/>
                <a:buChar char="•"/>
              </a:pPr>
              <a:r>
                <a:rPr sz="2800" dirty="0">
                  <a:solidFill>
                    <a:schemeClr val="tx1"/>
                  </a:solidFill>
                  <a:latin typeface="微软雅黑" panose="020B0503020204020204" charset="-122"/>
                  <a:ea typeface="微软雅黑" panose="020B0503020204020204" charset="-122"/>
                  <a:cs typeface="微软雅黑" panose="020B0503020204020204" charset="-122"/>
                  <a:sym typeface="+mn-ea"/>
                </a:rPr>
                <a:t>主要有3个方面、13项工作。</a:t>
              </a:r>
              <a:endParaRPr sz="28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2" name="组合 1"/>
          <p:cNvGrpSpPr/>
          <p:nvPr/>
        </p:nvGrpSpPr>
        <p:grpSpPr>
          <a:xfrm>
            <a:off x="3729519" y="1306507"/>
            <a:ext cx="4740582" cy="657502"/>
            <a:chOff x="3729419" y="1242247"/>
            <a:chExt cx="4740582" cy="657502"/>
          </a:xfrm>
        </p:grpSpPr>
        <p:grpSp>
          <p:nvGrpSpPr>
            <p:cNvPr id="4" name="组合 3"/>
            <p:cNvGrpSpPr/>
            <p:nvPr/>
          </p:nvGrpSpPr>
          <p:grpSpPr>
            <a:xfrm>
              <a:off x="3729419" y="1263151"/>
              <a:ext cx="4740582" cy="636598"/>
              <a:chOff x="3729419" y="1263151"/>
              <a:chExt cx="4740582" cy="636598"/>
            </a:xfrm>
          </p:grpSpPr>
          <p:grpSp>
            <p:nvGrpSpPr>
              <p:cNvPr id="13" name="组合 12"/>
              <p:cNvGrpSpPr/>
              <p:nvPr/>
            </p:nvGrpSpPr>
            <p:grpSpPr>
              <a:xfrm flipH="1">
                <a:off x="7931839" y="1408005"/>
                <a:ext cx="538162" cy="491744"/>
                <a:chOff x="3722759" y="1408005"/>
                <a:chExt cx="538162" cy="491744"/>
              </a:xfrm>
            </p:grpSpPr>
            <p:sp>
              <p:nvSpPr>
                <p:cNvPr id="5" name="任意多边形 12"/>
                <p:cNvSpPr/>
                <p:nvPr/>
              </p:nvSpPr>
              <p:spPr>
                <a:xfrm>
                  <a:off x="372275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6" name="任意多边形 13"/>
                <p:cNvSpPr/>
                <p:nvPr/>
              </p:nvSpPr>
              <p:spPr>
                <a:xfrm>
                  <a:off x="407365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grpSp>
            <p:nvGrpSpPr>
              <p:cNvPr id="8" name="组合 7"/>
              <p:cNvGrpSpPr/>
              <p:nvPr/>
            </p:nvGrpSpPr>
            <p:grpSpPr>
              <a:xfrm>
                <a:off x="3729419" y="1408005"/>
                <a:ext cx="538162" cy="491744"/>
                <a:chOff x="3729419" y="1408005"/>
                <a:chExt cx="538162" cy="491744"/>
              </a:xfrm>
            </p:grpSpPr>
            <p:sp>
              <p:nvSpPr>
                <p:cNvPr id="10" name="任意多边形 10"/>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2" name="任意多边形 11"/>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21" name="矩形 20"/>
              <p:cNvSpPr/>
              <p:nvPr/>
            </p:nvSpPr>
            <p:spPr>
              <a:xfrm>
                <a:off x="4080310" y="1263151"/>
                <a:ext cx="4038800" cy="499612"/>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22" name="矩形 21"/>
            <p:cNvSpPr/>
            <p:nvPr/>
          </p:nvSpPr>
          <p:spPr>
            <a:xfrm>
              <a:off x="4273778" y="1242247"/>
              <a:ext cx="3651864" cy="534035"/>
            </a:xfrm>
            <a:prstGeom prst="rect">
              <a:avLst/>
            </a:prstGeom>
            <a:noFill/>
          </p:spPr>
          <p:txBody>
            <a:bodyPr wrap="square">
              <a:spAutoFit/>
            </a:bodyPr>
            <a:p>
              <a:pPr algn="ctr">
                <a:lnSpc>
                  <a:spcPct val="120000"/>
                </a:lnSpc>
              </a:pPr>
              <a:r>
                <a:rPr lang="zh-CN" altLang="en-US" sz="2400" b="1">
                  <a:solidFill>
                    <a:schemeClr val="bg1"/>
                  </a:solidFill>
                  <a:latin typeface="思源黑体 CN Heavy" panose="020B0A00000000000000" pitchFamily="34" charset="-122"/>
                  <a:ea typeface="思源黑体 CN Heavy" panose="020B0A00000000000000" pitchFamily="34" charset="-122"/>
                  <a:cs typeface="+mn-ea"/>
                </a:rPr>
                <a:t>（三）具体措施</a:t>
              </a:r>
              <a:endParaRPr lang="zh-CN" altLang="en-US" sz="2400" b="1">
                <a:solidFill>
                  <a:schemeClr val="bg1"/>
                </a:solidFill>
                <a:latin typeface="思源黑体 CN Heavy" panose="020B0A00000000000000" pitchFamily="34" charset="-122"/>
                <a:ea typeface="思源黑体 CN Heavy" panose="020B0A00000000000000" pitchFamily="34" charset="-122"/>
                <a:cs typeface="+mn-ea"/>
              </a:endParaRPr>
            </a:p>
          </p:txBody>
        </p:sp>
      </p:grpSp>
      <p:grpSp>
        <p:nvGrpSpPr>
          <p:cNvPr id="23" name="组合 22"/>
          <p:cNvGrpSpPr/>
          <p:nvPr/>
        </p:nvGrpSpPr>
        <p:grpSpPr>
          <a:xfrm>
            <a:off x="2608785" y="3443222"/>
            <a:ext cx="2063162" cy="2063162"/>
            <a:chOff x="1117600" y="2992259"/>
            <a:chExt cx="2184400" cy="2184400"/>
          </a:xfrm>
        </p:grpSpPr>
        <p:sp>
          <p:nvSpPr>
            <p:cNvPr id="24" name="椭圆 23"/>
            <p:cNvSpPr/>
            <p:nvPr/>
          </p:nvSpPr>
          <p:spPr>
            <a:xfrm>
              <a:off x="1117600" y="2992259"/>
              <a:ext cx="2184400" cy="218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sp>
          <p:nvSpPr>
            <p:cNvPr id="25" name="椭圆 24"/>
            <p:cNvSpPr/>
            <p:nvPr/>
          </p:nvSpPr>
          <p:spPr>
            <a:xfrm>
              <a:off x="1220327" y="3094986"/>
              <a:ext cx="1978947" cy="1978947"/>
            </a:xfrm>
            <a:prstGeom prst="ellipse">
              <a:avLst/>
            </a:prstGeom>
            <a:noFill/>
            <a:ln w="127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sp>
          <p:nvSpPr>
            <p:cNvPr id="26" name="矩形 25"/>
            <p:cNvSpPr/>
            <p:nvPr/>
          </p:nvSpPr>
          <p:spPr>
            <a:xfrm>
              <a:off x="1420127" y="3273062"/>
              <a:ext cx="1579348" cy="1619606"/>
            </a:xfrm>
            <a:prstGeom prst="rect">
              <a:avLst/>
            </a:prstGeom>
          </p:spPr>
          <p:txBody>
            <a:bodyPr wrap="square">
              <a:spAutoFit/>
            </a:bodyPr>
            <a:lstStyle/>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一是</a:t>
              </a:r>
              <a:endPar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抓学习促提升</a:t>
              </a:r>
              <a:endPar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nvGrpSpPr>
          <p:cNvPr id="27" name="组合 26"/>
          <p:cNvGrpSpPr/>
          <p:nvPr/>
        </p:nvGrpSpPr>
        <p:grpSpPr>
          <a:xfrm>
            <a:off x="5219964" y="3443222"/>
            <a:ext cx="2063162" cy="2063162"/>
            <a:chOff x="1117600" y="2992259"/>
            <a:chExt cx="2184400" cy="2184400"/>
          </a:xfrm>
        </p:grpSpPr>
        <p:sp>
          <p:nvSpPr>
            <p:cNvPr id="28" name="椭圆 27"/>
            <p:cNvSpPr/>
            <p:nvPr/>
          </p:nvSpPr>
          <p:spPr>
            <a:xfrm>
              <a:off x="1117600" y="2992259"/>
              <a:ext cx="2184400" cy="218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sp>
          <p:nvSpPr>
            <p:cNvPr id="29" name="椭圆 28"/>
            <p:cNvSpPr/>
            <p:nvPr/>
          </p:nvSpPr>
          <p:spPr>
            <a:xfrm>
              <a:off x="1220327" y="3094986"/>
              <a:ext cx="1978947" cy="1978947"/>
            </a:xfrm>
            <a:prstGeom prst="ellipse">
              <a:avLst/>
            </a:prstGeom>
            <a:noFill/>
            <a:ln w="127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sp>
          <p:nvSpPr>
            <p:cNvPr id="30" name="矩形 29"/>
            <p:cNvSpPr/>
            <p:nvPr/>
          </p:nvSpPr>
          <p:spPr>
            <a:xfrm>
              <a:off x="1466212" y="3273062"/>
              <a:ext cx="1487178" cy="1619606"/>
            </a:xfrm>
            <a:prstGeom prst="rect">
              <a:avLst/>
            </a:prstGeom>
          </p:spPr>
          <p:txBody>
            <a:bodyPr wrap="square">
              <a:spAutoFit/>
            </a:bodyPr>
            <a:lstStyle/>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二是</a:t>
              </a:r>
              <a:endPar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抓执行促落实</a:t>
              </a:r>
              <a:endParaRPr lang="zh-CN" altLang="en-US" sz="36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nvGrpSpPr>
          <p:cNvPr id="31" name="组合 30"/>
          <p:cNvGrpSpPr/>
          <p:nvPr/>
        </p:nvGrpSpPr>
        <p:grpSpPr>
          <a:xfrm>
            <a:off x="7831143" y="3443222"/>
            <a:ext cx="2063162" cy="2063162"/>
            <a:chOff x="1117600" y="2992259"/>
            <a:chExt cx="2184400" cy="2184400"/>
          </a:xfrm>
        </p:grpSpPr>
        <p:sp>
          <p:nvSpPr>
            <p:cNvPr id="32" name="椭圆 31"/>
            <p:cNvSpPr/>
            <p:nvPr/>
          </p:nvSpPr>
          <p:spPr>
            <a:xfrm>
              <a:off x="1117600" y="2992259"/>
              <a:ext cx="2184400" cy="218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sp>
          <p:nvSpPr>
            <p:cNvPr id="33" name="椭圆 32"/>
            <p:cNvSpPr/>
            <p:nvPr/>
          </p:nvSpPr>
          <p:spPr>
            <a:xfrm>
              <a:off x="1220327" y="3094986"/>
              <a:ext cx="1978947" cy="1978947"/>
            </a:xfrm>
            <a:prstGeom prst="ellipse">
              <a:avLst/>
            </a:prstGeom>
            <a:noFill/>
            <a:ln w="127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sp>
          <p:nvSpPr>
            <p:cNvPr id="34" name="矩形 33"/>
            <p:cNvSpPr/>
            <p:nvPr/>
          </p:nvSpPr>
          <p:spPr>
            <a:xfrm>
              <a:off x="1436660" y="3273062"/>
              <a:ext cx="1546279" cy="1619606"/>
            </a:xfrm>
            <a:prstGeom prst="rect">
              <a:avLst/>
            </a:prstGeom>
          </p:spPr>
          <p:txBody>
            <a:bodyPr wrap="square">
              <a:spAutoFit/>
            </a:bodyPr>
            <a:lstStyle/>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三是</a:t>
              </a:r>
              <a:endPar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抓效能促发展</a:t>
              </a:r>
              <a:endPar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nodeType="afterEffect">
                                  <p:childTnLst>
                                    <p:set>
                                      <p:cBhvr>
                                        <p:cTn id="10" dur="1" fill="hold">
                                          <p:stCondLst>
                                            <p:cond delay="0"/>
                                          </p:stCondLst>
                                        </p:cTn>
                                        <p:tgtEl>
                                          <p:spTgt spid="23"/>
                                        </p:tgtEl>
                                        <p:attrNameLst>
                                          <p:attrName>style.visibility</p:attrName>
                                        </p:attrNameLst>
                                      </p:cBhvr>
                                      <p:to>
                                        <p:strVal val="visible"/>
                                      </p:to>
                                    </p:set>
                                    <p:anim calcmode="lin" valueType="num">
                                      <p:cBhvr>
                                        <p:cTn id="11" dur="750" fill="hold"/>
                                        <p:tgtEl>
                                          <p:spTgt spid="23"/>
                                        </p:tgtEl>
                                        <p:attrNameLst>
                                          <p:attrName>ppt_w</p:attrName>
                                        </p:attrNameLst>
                                      </p:cBhvr>
                                      <p:tavLst>
                                        <p:tav tm="0">
                                          <p:val>
                                            <p:fltVal val="0"/>
                                          </p:val>
                                        </p:tav>
                                        <p:tav tm="100000">
                                          <p:val>
                                            <p:strVal val="#ppt_w"/>
                                          </p:val>
                                        </p:tav>
                                      </p:tavLst>
                                    </p:anim>
                                    <p:anim calcmode="lin" valueType="num">
                                      <p:cBhvr>
                                        <p:cTn id="12" dur="750" fill="hold"/>
                                        <p:tgtEl>
                                          <p:spTgt spid="23"/>
                                        </p:tgtEl>
                                        <p:attrNameLst>
                                          <p:attrName>ppt_h</p:attrName>
                                        </p:attrNameLst>
                                      </p:cBhvr>
                                      <p:tavLst>
                                        <p:tav tm="0">
                                          <p:val>
                                            <p:fltVal val="0"/>
                                          </p:val>
                                        </p:tav>
                                        <p:tav tm="100000">
                                          <p:val>
                                            <p:strVal val="#ppt_h"/>
                                          </p:val>
                                        </p:tav>
                                      </p:tavLst>
                                    </p:anim>
                                    <p:animEffect transition="in" filter="fade">
                                      <p:cBhvr>
                                        <p:cTn id="13" dur="750"/>
                                        <p:tgtEl>
                                          <p:spTgt spid="23"/>
                                        </p:tgtEl>
                                      </p:cBhvr>
                                    </p:animEffect>
                                  </p:childTnLst>
                                </p:cTn>
                              </p:par>
                              <p:par>
                                <p:cTn id="14" presetID="53" presetClass="entr" presetSubtype="16" fill="hold" nodeType="withEffect">
                                  <p:childTnLst>
                                    <p:set>
                                      <p:cBhvr>
                                        <p:cTn id="15" dur="1" fill="hold">
                                          <p:stCondLst>
                                            <p:cond delay="0"/>
                                          </p:stCondLst>
                                        </p:cTn>
                                        <p:tgtEl>
                                          <p:spTgt spid="27"/>
                                        </p:tgtEl>
                                        <p:attrNameLst>
                                          <p:attrName>style.visibility</p:attrName>
                                        </p:attrNameLst>
                                      </p:cBhvr>
                                      <p:to>
                                        <p:strVal val="visible"/>
                                      </p:to>
                                    </p:set>
                                    <p:anim calcmode="lin" valueType="num">
                                      <p:cBhvr>
                                        <p:cTn id="16" dur="750" fill="hold"/>
                                        <p:tgtEl>
                                          <p:spTgt spid="27"/>
                                        </p:tgtEl>
                                        <p:attrNameLst>
                                          <p:attrName>ppt_w</p:attrName>
                                        </p:attrNameLst>
                                      </p:cBhvr>
                                      <p:tavLst>
                                        <p:tav tm="0">
                                          <p:val>
                                            <p:fltVal val="0"/>
                                          </p:val>
                                        </p:tav>
                                        <p:tav tm="100000">
                                          <p:val>
                                            <p:strVal val="#ppt_w"/>
                                          </p:val>
                                        </p:tav>
                                      </p:tavLst>
                                    </p:anim>
                                    <p:anim calcmode="lin" valueType="num">
                                      <p:cBhvr>
                                        <p:cTn id="17" dur="750" fill="hold"/>
                                        <p:tgtEl>
                                          <p:spTgt spid="27"/>
                                        </p:tgtEl>
                                        <p:attrNameLst>
                                          <p:attrName>ppt_h</p:attrName>
                                        </p:attrNameLst>
                                      </p:cBhvr>
                                      <p:tavLst>
                                        <p:tav tm="0">
                                          <p:val>
                                            <p:fltVal val="0"/>
                                          </p:val>
                                        </p:tav>
                                        <p:tav tm="100000">
                                          <p:val>
                                            <p:strVal val="#ppt_h"/>
                                          </p:val>
                                        </p:tav>
                                      </p:tavLst>
                                    </p:anim>
                                    <p:animEffect transition="in" filter="fade">
                                      <p:cBhvr>
                                        <p:cTn id="18" dur="750"/>
                                        <p:tgtEl>
                                          <p:spTgt spid="27"/>
                                        </p:tgtEl>
                                      </p:cBhvr>
                                    </p:animEffect>
                                  </p:childTnLst>
                                </p:cTn>
                              </p:par>
                              <p:par>
                                <p:cTn id="19" presetID="53" presetClass="entr" presetSubtype="16" fill="hold" nodeType="withEffect">
                                  <p:childTnLst>
                                    <p:set>
                                      <p:cBhvr>
                                        <p:cTn id="20" dur="1" fill="hold">
                                          <p:stCondLst>
                                            <p:cond delay="0"/>
                                          </p:stCondLst>
                                        </p:cTn>
                                        <p:tgtEl>
                                          <p:spTgt spid="31"/>
                                        </p:tgtEl>
                                        <p:attrNameLst>
                                          <p:attrName>style.visibility</p:attrName>
                                        </p:attrNameLst>
                                      </p:cBhvr>
                                      <p:to>
                                        <p:strVal val="visible"/>
                                      </p:to>
                                    </p:set>
                                    <p:anim calcmode="lin" valueType="num">
                                      <p:cBhvr>
                                        <p:cTn id="21" dur="750" fill="hold"/>
                                        <p:tgtEl>
                                          <p:spTgt spid="31"/>
                                        </p:tgtEl>
                                        <p:attrNameLst>
                                          <p:attrName>ppt_w</p:attrName>
                                        </p:attrNameLst>
                                      </p:cBhvr>
                                      <p:tavLst>
                                        <p:tav tm="0">
                                          <p:val>
                                            <p:fltVal val="0"/>
                                          </p:val>
                                        </p:tav>
                                        <p:tav tm="100000">
                                          <p:val>
                                            <p:strVal val="#ppt_w"/>
                                          </p:val>
                                        </p:tav>
                                      </p:tavLst>
                                    </p:anim>
                                    <p:anim calcmode="lin" valueType="num">
                                      <p:cBhvr>
                                        <p:cTn id="22" dur="750" fill="hold"/>
                                        <p:tgtEl>
                                          <p:spTgt spid="31"/>
                                        </p:tgtEl>
                                        <p:attrNameLst>
                                          <p:attrName>ppt_h</p:attrName>
                                        </p:attrNameLst>
                                      </p:cBhvr>
                                      <p:tavLst>
                                        <p:tav tm="0">
                                          <p:val>
                                            <p:fltVal val="0"/>
                                          </p:val>
                                        </p:tav>
                                        <p:tav tm="100000">
                                          <p:val>
                                            <p:strVal val="#ppt_h"/>
                                          </p:val>
                                        </p:tav>
                                      </p:tavLst>
                                    </p:anim>
                                    <p:animEffect transition="in" filter="fade">
                                      <p:cBhvr>
                                        <p:cTn id="23"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258445" y="184556"/>
            <a:ext cx="5070426" cy="565785"/>
            <a:chOff x="9015" y="2227"/>
            <a:chExt cx="7985" cy="891"/>
          </a:xfrm>
        </p:grpSpPr>
        <p:sp>
          <p:nvSpPr>
            <p:cNvPr id="89" name="TextBox 119"/>
            <p:cNvSpPr txBox="1"/>
            <p:nvPr/>
          </p:nvSpPr>
          <p:spPr>
            <a:xfrm>
              <a:off x="9963" y="2227"/>
              <a:ext cx="7037" cy="822"/>
            </a:xfrm>
            <a:prstGeom prst="rect">
              <a:avLst/>
            </a:prstGeom>
            <a:noFill/>
          </p:spPr>
          <p:txBody>
            <a:bodyPr wrap="square" rtlCol="0">
              <a:spAutoFit/>
            </a:bodyPr>
            <a:lstStyle/>
            <a:p>
              <a:pPr algn="l">
                <a:lnSpc>
                  <a:spcPct val="100000"/>
                </a:lnSpc>
              </a:pPr>
              <a:r>
                <a:rPr lang="zh-CN" altLang="en-US" sz="2800" b="1" dirty="0">
                  <a:solidFill>
                    <a:schemeClr val="tx1">
                      <a:lumMod val="65000"/>
                      <a:lumOff val="35000"/>
                    </a:schemeClr>
                  </a:solidFill>
                  <a:latin typeface="微软雅黑" panose="020B0503020204020204" charset="-122"/>
                  <a:ea typeface="微软雅黑" panose="020B0503020204020204" charset="-122"/>
                  <a:sym typeface="+mn-ea"/>
                </a:rPr>
                <a:t>主要内容</a:t>
              </a:r>
              <a:endParaRPr lang="zh-CN" altLang="en-US" sz="2800" b="1" dirty="0">
                <a:solidFill>
                  <a:schemeClr val="tx1">
                    <a:lumMod val="65000"/>
                    <a:lumOff val="35000"/>
                  </a:schemeClr>
                </a:solidFill>
                <a:latin typeface="微软雅黑" panose="020B0503020204020204" charset="-122"/>
                <a:ea typeface="微软雅黑" panose="020B0503020204020204" charset="-122"/>
                <a:cs typeface="+mn-ea"/>
                <a:sym typeface="+mn-ea"/>
              </a:endParaRPr>
            </a:p>
          </p:txBody>
        </p:sp>
        <p:grpSp>
          <p:nvGrpSpPr>
            <p:cNvPr id="91" name="组合 90"/>
            <p:cNvGrpSpPr/>
            <p:nvPr/>
          </p:nvGrpSpPr>
          <p:grpSpPr>
            <a:xfrm>
              <a:off x="9015" y="2331"/>
              <a:ext cx="787" cy="787"/>
              <a:chOff x="8919" y="2734"/>
              <a:chExt cx="787" cy="787"/>
            </a:xfrm>
          </p:grpSpPr>
          <p:sp>
            <p:nvSpPr>
              <p:cNvPr id="93" name="椭圆 92"/>
              <p:cNvSpPr/>
              <p:nvPr/>
            </p:nvSpPr>
            <p:spPr>
              <a:xfrm>
                <a:off x="8919" y="2734"/>
                <a:ext cx="787" cy="787"/>
              </a:xfrm>
              <a:prstGeom prst="ellipse">
                <a:avLst/>
              </a:prstGeom>
              <a:solidFill>
                <a:srgbClr val="FF0000"/>
              </a:solidFill>
              <a:ln>
                <a:no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8957" y="2787"/>
                <a:ext cx="712" cy="628"/>
              </a:xfrm>
              <a:prstGeom prst="rect">
                <a:avLst/>
              </a:prstGeom>
              <a:noFill/>
            </p:spPr>
            <p:txBody>
              <a:bodyPr wrap="square" rtlCol="0">
                <a:spAutoFit/>
              </a:bodyPr>
              <a:lstStyle/>
              <a:p>
                <a:pPr algn="dist"/>
                <a:r>
                  <a:rPr lang="en-US" altLang="zh-CN" sz="2000" b="1">
                    <a:solidFill>
                      <a:schemeClr val="bg1"/>
                    </a:solidFill>
                  </a:rPr>
                  <a:t>2</a:t>
                </a:r>
                <a:endParaRPr lang="en-US" altLang="zh-CN" sz="2000" b="1">
                  <a:solidFill>
                    <a:schemeClr val="bg1"/>
                  </a:solidFill>
                </a:endParaRPr>
              </a:p>
            </p:txBody>
          </p:sp>
        </p:grpSp>
      </p:grpSp>
      <p:grpSp>
        <p:nvGrpSpPr>
          <p:cNvPr id="2" name="组合 1"/>
          <p:cNvGrpSpPr/>
          <p:nvPr/>
        </p:nvGrpSpPr>
        <p:grpSpPr>
          <a:xfrm>
            <a:off x="3729519" y="1306507"/>
            <a:ext cx="4740582" cy="657502"/>
            <a:chOff x="3729419" y="1242247"/>
            <a:chExt cx="4740582" cy="657502"/>
          </a:xfrm>
        </p:grpSpPr>
        <p:grpSp>
          <p:nvGrpSpPr>
            <p:cNvPr id="4" name="组合 3"/>
            <p:cNvGrpSpPr/>
            <p:nvPr/>
          </p:nvGrpSpPr>
          <p:grpSpPr>
            <a:xfrm>
              <a:off x="3729419" y="1263151"/>
              <a:ext cx="4740582" cy="636598"/>
              <a:chOff x="3729419" y="1263151"/>
              <a:chExt cx="4740582" cy="636598"/>
            </a:xfrm>
          </p:grpSpPr>
          <p:grpSp>
            <p:nvGrpSpPr>
              <p:cNvPr id="13" name="组合 12"/>
              <p:cNvGrpSpPr/>
              <p:nvPr/>
            </p:nvGrpSpPr>
            <p:grpSpPr>
              <a:xfrm flipH="1">
                <a:off x="7931839" y="1408005"/>
                <a:ext cx="538162" cy="491744"/>
                <a:chOff x="3722759" y="1408005"/>
                <a:chExt cx="538162" cy="491744"/>
              </a:xfrm>
            </p:grpSpPr>
            <p:sp>
              <p:nvSpPr>
                <p:cNvPr id="5" name="任意多边形 12"/>
                <p:cNvSpPr/>
                <p:nvPr/>
              </p:nvSpPr>
              <p:spPr>
                <a:xfrm>
                  <a:off x="372275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6" name="任意多边形 13"/>
                <p:cNvSpPr/>
                <p:nvPr/>
              </p:nvSpPr>
              <p:spPr>
                <a:xfrm>
                  <a:off x="407365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grpSp>
            <p:nvGrpSpPr>
              <p:cNvPr id="8" name="组合 7"/>
              <p:cNvGrpSpPr/>
              <p:nvPr/>
            </p:nvGrpSpPr>
            <p:grpSpPr>
              <a:xfrm>
                <a:off x="3729419" y="1408005"/>
                <a:ext cx="538162" cy="491744"/>
                <a:chOff x="3729419" y="1408005"/>
                <a:chExt cx="538162" cy="491744"/>
              </a:xfrm>
            </p:grpSpPr>
            <p:sp>
              <p:nvSpPr>
                <p:cNvPr id="10" name="任意多边形 10"/>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2" name="任意多边形 11"/>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21" name="矩形 20"/>
              <p:cNvSpPr/>
              <p:nvPr/>
            </p:nvSpPr>
            <p:spPr>
              <a:xfrm>
                <a:off x="4080310" y="1263151"/>
                <a:ext cx="4038800" cy="499612"/>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grpSp>
        <p:sp>
          <p:nvSpPr>
            <p:cNvPr id="22" name="矩形 21"/>
            <p:cNvSpPr/>
            <p:nvPr/>
          </p:nvSpPr>
          <p:spPr>
            <a:xfrm>
              <a:off x="4273778" y="1242247"/>
              <a:ext cx="3651864" cy="534035"/>
            </a:xfrm>
            <a:prstGeom prst="rect">
              <a:avLst/>
            </a:prstGeom>
            <a:noFill/>
          </p:spPr>
          <p:txBody>
            <a:bodyPr wrap="square">
              <a:spAutoFit/>
            </a:bodyPr>
            <a:p>
              <a:pPr algn="ctr">
                <a:lnSpc>
                  <a:spcPct val="120000"/>
                </a:lnSpc>
              </a:pPr>
              <a:r>
                <a:rPr lang="zh-CN" altLang="en-US" sz="2400" b="1">
                  <a:solidFill>
                    <a:schemeClr val="bg1"/>
                  </a:solidFill>
                  <a:latin typeface="思源黑体 CN Heavy" panose="020B0A00000000000000" pitchFamily="34" charset="-122"/>
                  <a:ea typeface="思源黑体 CN Heavy" panose="020B0A00000000000000" pitchFamily="34" charset="-122"/>
                  <a:cs typeface="+mn-ea"/>
                </a:rPr>
                <a:t>（三）具体措施</a:t>
              </a:r>
              <a:endParaRPr lang="zh-CN" altLang="en-US" sz="2400" b="1">
                <a:solidFill>
                  <a:schemeClr val="bg1"/>
                </a:solidFill>
                <a:latin typeface="思源黑体 CN Heavy" panose="020B0A00000000000000" pitchFamily="34" charset="-122"/>
                <a:ea typeface="思源黑体 CN Heavy" panose="020B0A00000000000000" pitchFamily="34" charset="-122"/>
                <a:cs typeface="+mn-ea"/>
              </a:endParaRPr>
            </a:p>
          </p:txBody>
        </p:sp>
      </p:grpSp>
      <p:grpSp>
        <p:nvGrpSpPr>
          <p:cNvPr id="3" name="组合 2"/>
          <p:cNvGrpSpPr/>
          <p:nvPr/>
        </p:nvGrpSpPr>
        <p:grpSpPr>
          <a:xfrm>
            <a:off x="609601" y="2697566"/>
            <a:ext cx="1952625" cy="1952625"/>
            <a:chOff x="1208776" y="3456676"/>
            <a:chExt cx="1952625" cy="1952625"/>
          </a:xfrm>
        </p:grpSpPr>
        <p:sp>
          <p:nvSpPr>
            <p:cNvPr id="7" name="椭圆 6"/>
            <p:cNvSpPr/>
            <p:nvPr/>
          </p:nvSpPr>
          <p:spPr>
            <a:xfrm>
              <a:off x="1276350" y="3524250"/>
              <a:ext cx="1817479" cy="18174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椭圆 8"/>
            <p:cNvSpPr/>
            <p:nvPr/>
          </p:nvSpPr>
          <p:spPr>
            <a:xfrm>
              <a:off x="1208776" y="3456676"/>
              <a:ext cx="1952625" cy="1952625"/>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1" name="矩形 10"/>
            <p:cNvSpPr/>
            <p:nvPr/>
          </p:nvSpPr>
          <p:spPr>
            <a:xfrm>
              <a:off x="1507489" y="3626061"/>
              <a:ext cx="1355201" cy="1529715"/>
            </a:xfrm>
            <a:prstGeom prst="rect">
              <a:avLst/>
            </a:prstGeom>
          </p:spPr>
          <p:txBody>
            <a:bodyPr wrap="square">
              <a:spAutoFit/>
            </a:bodyPr>
            <a:lstStyle/>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一是</a:t>
              </a:r>
              <a:endPar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a:p>
              <a:pPr algn="ctr">
                <a:lnSpc>
                  <a:spcPct val="130000"/>
                </a:lnSpc>
              </a:pPr>
              <a:r>
                <a:rPr lang="zh-CN" altLang="en-US" sz="2400" b="1" spc="600">
                  <a:solidFill>
                    <a:srgbClr val="FEFDFD"/>
                  </a:solidFill>
                  <a:latin typeface="思源黑体 CN Heavy" panose="020B0A00000000000000" pitchFamily="34" charset="-122"/>
                  <a:ea typeface="思源黑体 CN Heavy" panose="020B0A00000000000000" pitchFamily="34" charset="-122"/>
                  <a:sym typeface="思源黑体 CN Regular" panose="020B0500000000000000" pitchFamily="34" charset="-122"/>
                </a:rPr>
                <a:t>抓学习促提升</a:t>
              </a:r>
              <a:endParaRPr lang="zh-CN" altLang="en-US" sz="2400" spc="600">
                <a:latin typeface="思源黑体 CN Heavy" panose="020B0A00000000000000" pitchFamily="34" charset="-122"/>
                <a:ea typeface="思源黑体 CN Heavy" panose="020B0A00000000000000" pitchFamily="34" charset="-122"/>
                <a:sym typeface="思源黑体 CN Regular" panose="020B0500000000000000" pitchFamily="34" charset="-122"/>
              </a:endParaRPr>
            </a:p>
          </p:txBody>
        </p:sp>
      </p:grpSp>
      <p:grpSp>
        <p:nvGrpSpPr>
          <p:cNvPr id="15" name="组合 14"/>
          <p:cNvGrpSpPr/>
          <p:nvPr/>
        </p:nvGrpSpPr>
        <p:grpSpPr>
          <a:xfrm>
            <a:off x="3046730" y="2472690"/>
            <a:ext cx="8591550" cy="2343150"/>
            <a:chOff x="3046639" y="3122056"/>
            <a:chExt cx="8591324" cy="2939245"/>
          </a:xfrm>
        </p:grpSpPr>
        <p:sp>
          <p:nvSpPr>
            <p:cNvPr id="18" name="矩形 17"/>
            <p:cNvSpPr/>
            <p:nvPr/>
          </p:nvSpPr>
          <p:spPr>
            <a:xfrm>
              <a:off x="3313017" y="3650940"/>
              <a:ext cx="8201808" cy="1804171"/>
            </a:xfrm>
            <a:prstGeom prst="rect">
              <a:avLst/>
            </a:prstGeom>
            <a:noFill/>
          </p:spPr>
          <p:txBody>
            <a:bodyPr wrap="square" lIns="0" tIns="0" rIns="0" bIns="0">
              <a:spAutoFit/>
            </a:bodyPr>
            <a:lstStyle/>
            <a:p>
              <a:pPr>
                <a:lnSpc>
                  <a:spcPct val="130000"/>
                </a:lnSpc>
                <a:spcBef>
                  <a:spcPts val="600"/>
                </a:spcBef>
              </a:pPr>
              <a:r>
                <a:rPr lang="zh-CN" altLang="en-US" sz="2400" kern="0">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rPr>
                <a:t>明确了强化理论武装，提高专业素养，搞好调查研究三项工作，从“勤学”“深思”“善用”三个方面提出具体要求，以学习牵引能力提升。</a:t>
              </a:r>
              <a:endParaRPr lang="zh-CN" altLang="en-US" sz="2400" kern="0">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39" name="矩形 38"/>
            <p:cNvSpPr/>
            <p:nvPr/>
          </p:nvSpPr>
          <p:spPr>
            <a:xfrm>
              <a:off x="3046639" y="3122056"/>
              <a:ext cx="8591324" cy="2939245"/>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nodeType="afterEffec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16" presetClass="entr" presetSubtype="21" fill="hold" nodeType="afterEffec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4"/>
</p:tagLst>
</file>

<file path=ppt/tags/tag2.xml><?xml version="1.0" encoding="utf-8"?>
<p:tagLst xmlns:p="http://schemas.openxmlformats.org/presentationml/2006/main">
  <p:tag name="PA" val="v5.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1486</Words>
  <Application>WPS 演示</Application>
  <PresentationFormat>宽屏</PresentationFormat>
  <Paragraphs>149</Paragraphs>
  <Slides>13</Slides>
  <Notes>1</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13</vt:i4>
      </vt:variant>
    </vt:vector>
  </HeadingPairs>
  <TitlesOfParts>
    <vt:vector size="38" baseType="lpstr">
      <vt:lpstr>Arial</vt:lpstr>
      <vt:lpstr>宋体</vt:lpstr>
      <vt:lpstr>Wingdings</vt:lpstr>
      <vt:lpstr>Nimbus Roman No9 L</vt:lpstr>
      <vt:lpstr>微软雅黑</vt:lpstr>
      <vt:lpstr>遇见体（非商用）</vt:lpstr>
      <vt:lpstr>方正大标宋简体</vt:lpstr>
      <vt:lpstr>Impact</vt:lpstr>
      <vt:lpstr>Noto Sans Khmer</vt:lpstr>
      <vt:lpstr>思源黑体 Normal</vt:lpstr>
      <vt:lpstr>包图简圆体</vt:lpstr>
      <vt:lpstr>思源黑体 CN Medium</vt:lpstr>
      <vt:lpstr>方正黑体_GBK</vt:lpstr>
      <vt:lpstr>字魂176号-创粗圆</vt:lpstr>
      <vt:lpstr>Arial Unicode MS</vt:lpstr>
      <vt:lpstr>Calibri</vt:lpstr>
      <vt:lpstr>仿宋_GB2312</vt:lpstr>
      <vt:lpstr>华文彩云</vt:lpstr>
      <vt:lpstr>华文中宋</vt:lpstr>
      <vt:lpstr>宋体-PUA</vt:lpstr>
      <vt:lpstr>思源黑体 CN Heavy</vt:lpstr>
      <vt:lpstr>思源黑体 CN Regular</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27</cp:revision>
  <dcterms:created xsi:type="dcterms:W3CDTF">2024-03-26T09:08:27Z</dcterms:created>
  <dcterms:modified xsi:type="dcterms:W3CDTF">2024-03-26T09:08:27Z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43C1B7C94A2146E589D0A9EDE9D87CD1</vt:lpwstr>
  </property>
  <property fmtid="{D5CDD505-2E9C-101B-9397-08002B2CF9AE}" pid="3" name="KSOProductBuildVer">
    <vt:lpwstr>2052-11.8.2.10953</vt:lpwstr>
  </property>
</Properties>
</file>